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y="6858000" cx="12192000"/>
  <p:notesSz cx="6858000" cy="9144000"/>
  <p:embeddedFontLst>
    <p:embeddedFont>
      <p:font typeface="Play"/>
      <p:regular r:id="rId55"/>
      <p:bold r:id="rId56"/>
    </p:embeddedFont>
    <p:embeddedFont>
      <p:font typeface="Poppins"/>
      <p:regular r:id="rId57"/>
      <p:bold r:id="rId58"/>
      <p:italic r:id="rId59"/>
      <p:boldItalic r:id="rId60"/>
    </p:embeddedFont>
    <p:embeddedFont>
      <p:font typeface="Poppins Medium"/>
      <p:regular r:id="rId61"/>
      <p:bold r:id="rId62"/>
      <p:italic r:id="rId63"/>
      <p:boldItalic r:id="rId64"/>
    </p:embeddedFont>
    <p:embeddedFont>
      <p:font typeface="Poppins SemiBold"/>
      <p:regular r:id="rId65"/>
      <p:bold r:id="rId66"/>
      <p:italic r:id="rId67"/>
      <p:boldItalic r:id="rId68"/>
    </p:embeddedFont>
    <p:embeddedFont>
      <p:font typeface="Poppins ExtraLight"/>
      <p:regular r:id="rId69"/>
      <p:bold r:id="rId70"/>
      <p:italic r:id="rId71"/>
      <p:boldItalic r:id="rId72"/>
    </p:embeddedFont>
    <p:embeddedFont>
      <p:font typeface="Roboto Serif Medium"/>
      <p:regular r:id="rId73"/>
      <p:bold r:id="rId74"/>
      <p:italic r:id="rId75"/>
      <p:boldItalic r:id="rId76"/>
    </p:embeddedFont>
    <p:embeddedFont>
      <p:font typeface="Roboto Serif ExtraLight"/>
      <p:regular r:id="rId77"/>
      <p:bold r:id="rId78"/>
      <p:italic r:id="rId79"/>
      <p:boldItalic r:id="rId80"/>
    </p:embeddedFont>
    <p:embeddedFont>
      <p:font typeface="Afacad"/>
      <p:regular r:id="rId81"/>
      <p:bold r:id="rId82"/>
      <p:italic r:id="rId83"/>
      <p:boldItalic r:id="rId8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5" roundtripDataSignature="AMtx7mhisFTAgO7XTCdqLmesBJbEDNUk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BE6269-3335-444B-AB65-7F7901AE4C27}">
  <a:tblStyle styleId="{61BE6269-3335-444B-AB65-7F7901AE4C2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wholeTbl>
    <a:band1H>
      <a:tcTxStyle/>
      <a:tcStyle>
        <a:fill>
          <a:solidFill>
            <a:schemeClr val="accent1"/>
          </a:solidFill>
        </a:fill>
      </a:tcStyle>
    </a:band1H>
    <a:band2H>
      <a:tcTxStyle/>
    </a:band2H>
    <a:band1V>
      <a:tcTxStyle/>
      <a:tcStyle>
        <a:fill>
          <a:solidFill>
            <a:schemeClr val="accent1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font" Target="fonts/Afacad-boldItalic.fntdata"/><Relationship Id="rId83" Type="http://schemas.openxmlformats.org/officeDocument/2006/relationships/font" Target="fonts/Afacad-italic.fnt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85" Type="http://customschemas.google.com/relationships/presentationmetadata" Target="metadata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RobotoSerifExtraLight-boldItalic.fntdata"/><Relationship Id="rId82" Type="http://schemas.openxmlformats.org/officeDocument/2006/relationships/font" Target="fonts/Afacad-bold.fntdata"/><Relationship Id="rId81" Type="http://schemas.openxmlformats.org/officeDocument/2006/relationships/font" Target="fonts/Afacad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RobotoSerifMedium-regular.fntdata"/><Relationship Id="rId72" Type="http://schemas.openxmlformats.org/officeDocument/2006/relationships/font" Target="fonts/PoppinsExtraLight-boldItalic.fntdata"/><Relationship Id="rId31" Type="http://schemas.openxmlformats.org/officeDocument/2006/relationships/slide" Target="slides/slide25.xml"/><Relationship Id="rId75" Type="http://schemas.openxmlformats.org/officeDocument/2006/relationships/font" Target="fonts/RobotoSerifMedium-italic.fntdata"/><Relationship Id="rId30" Type="http://schemas.openxmlformats.org/officeDocument/2006/relationships/slide" Target="slides/slide24.xml"/><Relationship Id="rId74" Type="http://schemas.openxmlformats.org/officeDocument/2006/relationships/font" Target="fonts/RobotoSerifMedium-bold.fntdata"/><Relationship Id="rId33" Type="http://schemas.openxmlformats.org/officeDocument/2006/relationships/slide" Target="slides/slide27.xml"/><Relationship Id="rId77" Type="http://schemas.openxmlformats.org/officeDocument/2006/relationships/font" Target="fonts/RobotoSerifExtraLight-regular.fntdata"/><Relationship Id="rId32" Type="http://schemas.openxmlformats.org/officeDocument/2006/relationships/slide" Target="slides/slide26.xml"/><Relationship Id="rId76" Type="http://schemas.openxmlformats.org/officeDocument/2006/relationships/font" Target="fonts/RobotoSerifMedium-boldItalic.fntdata"/><Relationship Id="rId35" Type="http://schemas.openxmlformats.org/officeDocument/2006/relationships/slide" Target="slides/slide29.xml"/><Relationship Id="rId79" Type="http://schemas.openxmlformats.org/officeDocument/2006/relationships/font" Target="fonts/RobotoSerifExtraLight-italic.fntdata"/><Relationship Id="rId34" Type="http://schemas.openxmlformats.org/officeDocument/2006/relationships/slide" Target="slides/slide28.xml"/><Relationship Id="rId78" Type="http://schemas.openxmlformats.org/officeDocument/2006/relationships/font" Target="fonts/RobotoSerifExtraLight-bold.fntdata"/><Relationship Id="rId71" Type="http://schemas.openxmlformats.org/officeDocument/2006/relationships/font" Target="fonts/PoppinsExtraLight-italic.fntdata"/><Relationship Id="rId70" Type="http://schemas.openxmlformats.org/officeDocument/2006/relationships/font" Target="fonts/PoppinsExtraLight-bold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PoppinsMedium-bold.fntdata"/><Relationship Id="rId61" Type="http://schemas.openxmlformats.org/officeDocument/2006/relationships/font" Target="fonts/PoppinsMedium-regular.fntdata"/><Relationship Id="rId20" Type="http://schemas.openxmlformats.org/officeDocument/2006/relationships/slide" Target="slides/slide14.xml"/><Relationship Id="rId64" Type="http://schemas.openxmlformats.org/officeDocument/2006/relationships/font" Target="fonts/PoppinsMedium-boldItalic.fntdata"/><Relationship Id="rId63" Type="http://schemas.openxmlformats.org/officeDocument/2006/relationships/font" Target="fonts/PoppinsMedium-italic.fntdata"/><Relationship Id="rId22" Type="http://schemas.openxmlformats.org/officeDocument/2006/relationships/slide" Target="slides/slide16.xml"/><Relationship Id="rId66" Type="http://schemas.openxmlformats.org/officeDocument/2006/relationships/font" Target="fonts/PoppinsSemiBold-bold.fntdata"/><Relationship Id="rId21" Type="http://schemas.openxmlformats.org/officeDocument/2006/relationships/slide" Target="slides/slide15.xml"/><Relationship Id="rId65" Type="http://schemas.openxmlformats.org/officeDocument/2006/relationships/font" Target="fonts/PoppinsSemiBold-regular.fntdata"/><Relationship Id="rId24" Type="http://schemas.openxmlformats.org/officeDocument/2006/relationships/slide" Target="slides/slide18.xml"/><Relationship Id="rId68" Type="http://schemas.openxmlformats.org/officeDocument/2006/relationships/font" Target="fonts/PoppinsSemiBold-boldItalic.fntdata"/><Relationship Id="rId23" Type="http://schemas.openxmlformats.org/officeDocument/2006/relationships/slide" Target="slides/slide17.xml"/><Relationship Id="rId67" Type="http://schemas.openxmlformats.org/officeDocument/2006/relationships/font" Target="fonts/PoppinsSemiBold-italic.fntdata"/><Relationship Id="rId60" Type="http://schemas.openxmlformats.org/officeDocument/2006/relationships/font" Target="fonts/Poppins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PoppinsExtraLight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Play-regular.fntdata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Poppins-regular.fntdata"/><Relationship Id="rId12" Type="http://schemas.openxmlformats.org/officeDocument/2006/relationships/slide" Target="slides/slide6.xml"/><Relationship Id="rId56" Type="http://schemas.openxmlformats.org/officeDocument/2006/relationships/font" Target="fonts/Play-bold.fntdata"/><Relationship Id="rId15" Type="http://schemas.openxmlformats.org/officeDocument/2006/relationships/slide" Target="slides/slide9.xml"/><Relationship Id="rId59" Type="http://schemas.openxmlformats.org/officeDocument/2006/relationships/font" Target="fonts/Poppins-italic.fntdata"/><Relationship Id="rId14" Type="http://schemas.openxmlformats.org/officeDocument/2006/relationships/slide" Target="slides/slide8.xml"/><Relationship Id="rId58" Type="http://schemas.openxmlformats.org/officeDocument/2006/relationships/font" Target="fonts/Poppins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71cfd94fb8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g371cfd94fb8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0" name="Google Shape;33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1" name="Google Shape;34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4" name="Google Shape;37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5" name="Google Shape;38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5" name="Google Shape;39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4" name="Google Shape;40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4" name="Google Shape;41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71cfd94fb8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9" name="Google Shape;439;g371cfd94fb8_0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71cfd94fb8_0_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0" name="Google Shape;450;g371cfd94fb8_0_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71da1b5a49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3" name="Google Shape;463;g371da1b5a49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71da1b5a49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7" name="Google Shape;477;g371da1b5a49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71da1b5a49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3" name="Google Shape;493;g371da1b5a49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71da1b5a49_0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5" name="Google Shape;505;g371da1b5a49_0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71da1b5a49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8" name="Google Shape;518;g371da1b5a49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71da1b5a49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7" name="Google Shape;537;g371da1b5a49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71da1b5a49_0_1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0" name="Google Shape;560;g371da1b5a49_0_1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71da1b5a49_0_1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3" name="Google Shape;573;g371da1b5a49_0_1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8" name="Google Shape;58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71dd79d659_0_554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371dd79d659_0_554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1dd79d659_0_560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g371dd79d659_0_560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71dd79d659_0_570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g371dd79d659_0_570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71dd79d659_0_581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g371dd79d659_0_581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71dd79d659_0_591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g371dd79d659_0_591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71dd79d659_0_600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g371dd79d659_0_600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71dd79d659_0_609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g371dd79d659_0_609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71dd79d659_0_622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g371dd79d659_0_622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71dd79d659_0_631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g371dd79d659_0_631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71dd79d659_0_683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g371dd79d659_0_683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71dd79d659_0_695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g371dd79d659_0_695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71dd79d659_0_706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g371dd79d659_0_706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71dd79d659_0_716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g371dd79d659_0_716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71dd79d659_0_726:notes"/>
          <p:cNvSpPr txBox="1"/>
          <p:nvPr>
            <p:ph idx="1" type="body"/>
          </p:nvPr>
        </p:nvSpPr>
        <p:spPr>
          <a:xfrm>
            <a:off x="686116" y="4400311"/>
            <a:ext cx="54858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g371dd79d659_0_726:notes"/>
          <p:cNvSpPr/>
          <p:nvPr>
            <p:ph idx="2" type="sldImg"/>
          </p:nvPr>
        </p:nvSpPr>
        <p:spPr>
          <a:xfrm>
            <a:off x="436332" y="1143183"/>
            <a:ext cx="59853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1" name="Google Shape;76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71dd79d659_0_8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g371dd79d659_0_8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7225c152c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g37225c152c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71cfd94fb8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7" name="Google Shape;797;g371cfd94fb8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71dd79d659_0_748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371dd79d659_0_748"/>
          <p:cNvSpPr txBox="1"/>
          <p:nvPr>
            <p:ph idx="1" type="body"/>
          </p:nvPr>
        </p:nvSpPr>
        <p:spPr>
          <a:xfrm>
            <a:off x="1097280" y="1845734"/>
            <a:ext cx="100584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6" name="Google Shape;96;g371dd79d659_0_748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371dd79d659_0_748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371dd79d659_0_748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showMasterSp="0" type="picTx">
  <p:cSld name="PICTURE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71dd79d659_0_754"/>
          <p:cNvSpPr/>
          <p:nvPr/>
        </p:nvSpPr>
        <p:spPr>
          <a:xfrm>
            <a:off x="0" y="4953000"/>
            <a:ext cx="12188700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71dd79d659_0_754"/>
          <p:cNvSpPr/>
          <p:nvPr/>
        </p:nvSpPr>
        <p:spPr>
          <a:xfrm>
            <a:off x="15" y="491507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71dd79d659_0_754"/>
          <p:cNvSpPr txBox="1"/>
          <p:nvPr>
            <p:ph type="title"/>
          </p:nvPr>
        </p:nvSpPr>
        <p:spPr>
          <a:xfrm>
            <a:off x="1097280" y="5074920"/>
            <a:ext cx="101133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03" name="Google Shape;103;g371dd79d659_0_754"/>
          <p:cNvPicPr preferRelativeResize="0"/>
          <p:nvPr>
            <p:ph idx="2" type="pic"/>
          </p:nvPr>
        </p:nvPicPr>
        <p:blipFill/>
        <p:spPr>
          <a:xfrm>
            <a:off x="15" y="0"/>
            <a:ext cx="12192000" cy="4915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04" name="Google Shape;104;g371dd79d659_0_754"/>
          <p:cNvSpPr txBox="1"/>
          <p:nvPr>
            <p:ph idx="1" type="body"/>
          </p:nvPr>
        </p:nvSpPr>
        <p:spPr>
          <a:xfrm>
            <a:off x="1097280" y="5907023"/>
            <a:ext cx="10113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5" name="Google Shape;105;g371dd79d659_0_754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71dd79d659_0_754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g371dd79d659_0_754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showMasterSp="0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1dd79d659_0_763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71dd79d659_0_763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371dd79d659_0_763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g371dd79d659_0_763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g371dd79d659_0_763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showMasterSp="0" type="title">
  <p:cSld name="TITLE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1dd79d659_0_769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71dd79d659_0_769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71dd79d659_0_769"/>
          <p:cNvSpPr txBox="1"/>
          <p:nvPr>
            <p:ph type="ctrTitle"/>
          </p:nvPr>
        </p:nvSpPr>
        <p:spPr>
          <a:xfrm>
            <a:off x="1097280" y="758952"/>
            <a:ext cx="10058400" cy="356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371dd79d659_0_769"/>
          <p:cNvSpPr txBox="1"/>
          <p:nvPr>
            <p:ph idx="1" type="subTitle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9" name="Google Shape;119;g371dd79d659_0_769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g371dd79d659_0_769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371dd79d659_0_769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122" name="Google Shape;122;g371dd79d659_0_769"/>
          <p:cNvCxnSpPr/>
          <p:nvPr/>
        </p:nvCxnSpPr>
        <p:spPr>
          <a:xfrm>
            <a:off x="1207658" y="4343400"/>
            <a:ext cx="987540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showMasterSp="0" type="secHead">
  <p:cSld name="SECTION_HEADER"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1dd79d659_0_778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71dd79d659_0_778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71dd79d659_0_778"/>
          <p:cNvSpPr txBox="1"/>
          <p:nvPr>
            <p:ph type="title"/>
          </p:nvPr>
        </p:nvSpPr>
        <p:spPr>
          <a:xfrm>
            <a:off x="1097280" y="758952"/>
            <a:ext cx="10058400" cy="356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71dd79d659_0_778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g371dd79d659_0_778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g371dd79d659_0_778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371dd79d659_0_778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131" name="Google Shape;131;g371dd79d659_0_778"/>
          <p:cNvCxnSpPr/>
          <p:nvPr/>
        </p:nvCxnSpPr>
        <p:spPr>
          <a:xfrm>
            <a:off x="1207658" y="4343400"/>
            <a:ext cx="987540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1dd79d659_0_787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g371dd79d659_0_787"/>
          <p:cNvSpPr txBox="1"/>
          <p:nvPr>
            <p:ph idx="1" type="body"/>
          </p:nvPr>
        </p:nvSpPr>
        <p:spPr>
          <a:xfrm>
            <a:off x="1097279" y="1845734"/>
            <a:ext cx="49377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5" name="Google Shape;135;g371dd79d659_0_787"/>
          <p:cNvSpPr txBox="1"/>
          <p:nvPr>
            <p:ph idx="2" type="body"/>
          </p:nvPr>
        </p:nvSpPr>
        <p:spPr>
          <a:xfrm>
            <a:off x="6217920" y="1845735"/>
            <a:ext cx="49377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6" name="Google Shape;136;g371dd79d659_0_787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g371dd79d659_0_787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371dd79d659_0_787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71dd79d659_0_794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g371dd79d659_0_794"/>
          <p:cNvSpPr txBox="1"/>
          <p:nvPr>
            <p:ph idx="1" type="body"/>
          </p:nvPr>
        </p:nvSpPr>
        <p:spPr>
          <a:xfrm>
            <a:off x="1097280" y="1846052"/>
            <a:ext cx="4937700" cy="7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g371dd79d659_0_794"/>
          <p:cNvSpPr txBox="1"/>
          <p:nvPr>
            <p:ph idx="2" type="body"/>
          </p:nvPr>
        </p:nvSpPr>
        <p:spPr>
          <a:xfrm>
            <a:off x="1097280" y="2582334"/>
            <a:ext cx="4937700" cy="3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g371dd79d659_0_794"/>
          <p:cNvSpPr txBox="1"/>
          <p:nvPr>
            <p:ph idx="3" type="body"/>
          </p:nvPr>
        </p:nvSpPr>
        <p:spPr>
          <a:xfrm>
            <a:off x="6217920" y="1846052"/>
            <a:ext cx="4937700" cy="7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44" name="Google Shape;144;g371dd79d659_0_794"/>
          <p:cNvSpPr txBox="1"/>
          <p:nvPr>
            <p:ph idx="4" type="body"/>
          </p:nvPr>
        </p:nvSpPr>
        <p:spPr>
          <a:xfrm>
            <a:off x="6217920" y="2582334"/>
            <a:ext cx="4937700" cy="3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5" name="Google Shape;145;g371dd79d659_0_794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371dd79d659_0_794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71dd79d659_0_794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1dd79d659_0_803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g371dd79d659_0_803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71dd79d659_0_803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371dd79d659_0_803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showMasterSp="0" type="objTx">
  <p:cSld name="OBJECT_WITH_CAPTION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71dd79d659_0_808"/>
          <p:cNvSpPr/>
          <p:nvPr/>
        </p:nvSpPr>
        <p:spPr>
          <a:xfrm>
            <a:off x="16" y="0"/>
            <a:ext cx="40509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71dd79d659_0_808"/>
          <p:cNvSpPr/>
          <p:nvPr/>
        </p:nvSpPr>
        <p:spPr>
          <a:xfrm>
            <a:off x="4040071" y="0"/>
            <a:ext cx="63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71dd79d659_0_808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371dd79d659_0_808"/>
          <p:cNvSpPr txBox="1"/>
          <p:nvPr>
            <p:ph idx="1" type="body"/>
          </p:nvPr>
        </p:nvSpPr>
        <p:spPr>
          <a:xfrm>
            <a:off x="4800600" y="731520"/>
            <a:ext cx="64923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g371dd79d659_0_808"/>
          <p:cNvSpPr txBox="1"/>
          <p:nvPr>
            <p:ph idx="2" type="body"/>
          </p:nvPr>
        </p:nvSpPr>
        <p:spPr>
          <a:xfrm>
            <a:off x="457200" y="2926080"/>
            <a:ext cx="3200400" cy="33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59" name="Google Shape;159;g371dd79d659_0_808"/>
          <p:cNvSpPr txBox="1"/>
          <p:nvPr>
            <p:ph idx="10" type="dt"/>
          </p:nvPr>
        </p:nvSpPr>
        <p:spPr>
          <a:xfrm>
            <a:off x="465512" y="6459785"/>
            <a:ext cx="2618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g371dd79d659_0_808"/>
          <p:cNvSpPr txBox="1"/>
          <p:nvPr>
            <p:ph idx="11" type="ftr"/>
          </p:nvPr>
        </p:nvSpPr>
        <p:spPr>
          <a:xfrm>
            <a:off x="4800600" y="6459785"/>
            <a:ext cx="464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g371dd79d659_0_808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1dd79d659_0_817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g371dd79d659_0_817"/>
          <p:cNvSpPr txBox="1"/>
          <p:nvPr>
            <p:ph idx="1" type="body"/>
          </p:nvPr>
        </p:nvSpPr>
        <p:spPr>
          <a:xfrm rot="5400000">
            <a:off x="4114830" y="-1171816"/>
            <a:ext cx="40233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g371dd79d659_0_817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g371dd79d659_0_817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g371dd79d659_0_817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showMasterSp="0" type="vertTitleAndTx">
  <p:cSld name="VERTICAL_TITLE_AND_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1dd79d659_0_823"/>
          <p:cNvSpPr/>
          <p:nvPr/>
        </p:nvSpPr>
        <p:spPr>
          <a:xfrm>
            <a:off x="3175" y="6400800"/>
            <a:ext cx="121887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71dd79d659_0_823"/>
          <p:cNvSpPr/>
          <p:nvPr/>
        </p:nvSpPr>
        <p:spPr>
          <a:xfrm>
            <a:off x="15" y="6334316"/>
            <a:ext cx="12188700" cy="6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71dd79d659_0_823"/>
          <p:cNvSpPr txBox="1"/>
          <p:nvPr>
            <p:ph type="title"/>
          </p:nvPr>
        </p:nvSpPr>
        <p:spPr>
          <a:xfrm rot="5400000">
            <a:off x="7160700" y="1978978"/>
            <a:ext cx="57573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g371dd79d659_0_823"/>
          <p:cNvSpPr txBox="1"/>
          <p:nvPr>
            <p:ph idx="1" type="body"/>
          </p:nvPr>
        </p:nvSpPr>
        <p:spPr>
          <a:xfrm rot="5400000">
            <a:off x="1826700" y="-573722"/>
            <a:ext cx="57573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3" name="Google Shape;173;g371dd79d659_0_823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g371dd79d659_0_823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g371dd79d659_0_823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1dd79d659_0_739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71dd79d659_0_739"/>
          <p:cNvSpPr/>
          <p:nvPr/>
        </p:nvSpPr>
        <p:spPr>
          <a:xfrm>
            <a:off x="0" y="6334316"/>
            <a:ext cx="12192000" cy="6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71dd79d659_0_739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8" name="Google Shape;88;g371dd79d659_0_739"/>
          <p:cNvSpPr txBox="1"/>
          <p:nvPr>
            <p:ph idx="1" type="body"/>
          </p:nvPr>
        </p:nvSpPr>
        <p:spPr>
          <a:xfrm>
            <a:off x="1097280" y="1845734"/>
            <a:ext cx="10058400" cy="40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371dd79d659_0_739"/>
          <p:cNvSpPr txBox="1"/>
          <p:nvPr>
            <p:ph idx="10" type="dt"/>
          </p:nvPr>
        </p:nvSpPr>
        <p:spPr>
          <a:xfrm>
            <a:off x="1097280" y="6459785"/>
            <a:ext cx="2472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0" name="Google Shape;90;g371dd79d659_0_739"/>
          <p:cNvSpPr txBox="1"/>
          <p:nvPr>
            <p:ph idx="11" type="ftr"/>
          </p:nvPr>
        </p:nvSpPr>
        <p:spPr>
          <a:xfrm>
            <a:off x="3686185" y="6459785"/>
            <a:ext cx="4822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1" name="Google Shape;91;g371dd79d659_0_739"/>
          <p:cNvSpPr txBox="1"/>
          <p:nvPr>
            <p:ph idx="12" type="sldNum"/>
          </p:nvPr>
        </p:nvSpPr>
        <p:spPr>
          <a:xfrm>
            <a:off x="9900458" y="6459785"/>
            <a:ext cx="1311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92" name="Google Shape;92;g371dd79d659_0_739"/>
          <p:cNvCxnSpPr/>
          <p:nvPr/>
        </p:nvCxnSpPr>
        <p:spPr>
          <a:xfrm>
            <a:off x="1193532" y="1737845"/>
            <a:ext cx="996690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8.jpg"/><Relationship Id="rId5" Type="http://schemas.openxmlformats.org/officeDocument/2006/relationships/image" Target="../media/image2.jpg"/><Relationship Id="rId6" Type="http://schemas.openxmlformats.org/officeDocument/2006/relationships/image" Target="../media/image7.jpg"/><Relationship Id="rId7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6.jp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Relationship Id="rId4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jpg"/><Relationship Id="rId4" Type="http://schemas.openxmlformats.org/officeDocument/2006/relationships/image" Target="../media/image24.jpg"/><Relationship Id="rId5" Type="http://schemas.openxmlformats.org/officeDocument/2006/relationships/image" Target="../media/image23.jpg"/><Relationship Id="rId6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Relationship Id="rId4" Type="http://schemas.openxmlformats.org/officeDocument/2006/relationships/image" Target="../media/image38.png"/><Relationship Id="rId5" Type="http://schemas.openxmlformats.org/officeDocument/2006/relationships/image" Target="../media/image25.png"/><Relationship Id="rId6" Type="http://schemas.openxmlformats.org/officeDocument/2006/relationships/image" Target="../media/image31.png"/><Relationship Id="rId7" Type="http://schemas.openxmlformats.org/officeDocument/2006/relationships/image" Target="../media/image19.png"/><Relationship Id="rId8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Relationship Id="rId4" Type="http://schemas.openxmlformats.org/officeDocument/2006/relationships/image" Target="../media/image38.png"/><Relationship Id="rId5" Type="http://schemas.openxmlformats.org/officeDocument/2006/relationships/image" Target="../media/image25.png"/><Relationship Id="rId6" Type="http://schemas.openxmlformats.org/officeDocument/2006/relationships/image" Target="../media/image31.png"/><Relationship Id="rId7" Type="http://schemas.openxmlformats.org/officeDocument/2006/relationships/image" Target="../media/image19.png"/><Relationship Id="rId8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0.jpg"/><Relationship Id="rId4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Relationship Id="rId4" Type="http://schemas.openxmlformats.org/officeDocument/2006/relationships/image" Target="../media/image37.png"/><Relationship Id="rId5" Type="http://schemas.openxmlformats.org/officeDocument/2006/relationships/image" Target="../media/image35.jpg"/><Relationship Id="rId6" Type="http://schemas.openxmlformats.org/officeDocument/2006/relationships/image" Target="../media/image6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3.png"/><Relationship Id="rId4" Type="http://schemas.openxmlformats.org/officeDocument/2006/relationships/image" Target="../media/image65.png"/><Relationship Id="rId5" Type="http://schemas.openxmlformats.org/officeDocument/2006/relationships/image" Target="../media/image6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3.png"/><Relationship Id="rId4" Type="http://schemas.openxmlformats.org/officeDocument/2006/relationships/image" Target="../media/image34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png"/><Relationship Id="rId4" Type="http://schemas.openxmlformats.org/officeDocument/2006/relationships/hyperlink" Target="https://www.ecuk.cz/wp-content/uploads/2024/12/aktivni-zakaznik-krok-za-krokem2.pdf" TargetMode="External"/><Relationship Id="rId5" Type="http://schemas.openxmlformats.org/officeDocument/2006/relationships/hyperlink" Target="https://www.ecuk.cz/wp-content/uploads/2024/12/aktivni-zakaznik-krok-za-krokem2.pdf" TargetMode="External"/><Relationship Id="rId6" Type="http://schemas.openxmlformats.org/officeDocument/2006/relationships/hyperlink" Target="https://www.ecuk.cz/wp-content/uploads/2024/12/aktivni-zakaznik-2-ecuk.pdf" TargetMode="External"/><Relationship Id="rId7" Type="http://schemas.openxmlformats.org/officeDocument/2006/relationships/hyperlink" Target="https://www.ecuk.cz/wp-content/uploads/2024/12/aktivni-zakaznik-2-ecuk.pdf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3.png"/><Relationship Id="rId4" Type="http://schemas.openxmlformats.org/officeDocument/2006/relationships/image" Target="../media/image37.png"/><Relationship Id="rId5" Type="http://schemas.openxmlformats.org/officeDocument/2006/relationships/image" Target="../media/image35.jpg"/><Relationship Id="rId6" Type="http://schemas.openxmlformats.org/officeDocument/2006/relationships/image" Target="../media/image6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Relationship Id="rId4" Type="http://schemas.openxmlformats.org/officeDocument/2006/relationships/image" Target="../media/image5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3.png"/><Relationship Id="rId4" Type="http://schemas.openxmlformats.org/officeDocument/2006/relationships/image" Target="../media/image43.png"/><Relationship Id="rId5" Type="http://schemas.openxmlformats.org/officeDocument/2006/relationships/image" Target="../media/image46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Relationship Id="rId4" Type="http://schemas.openxmlformats.org/officeDocument/2006/relationships/image" Target="../media/image49.png"/><Relationship Id="rId5" Type="http://schemas.openxmlformats.org/officeDocument/2006/relationships/image" Target="../media/image45.png"/><Relationship Id="rId6" Type="http://schemas.openxmlformats.org/officeDocument/2006/relationships/image" Target="../media/image47.jpg"/><Relationship Id="rId7" Type="http://schemas.openxmlformats.org/officeDocument/2006/relationships/image" Target="../media/image54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Relationship Id="rId4" Type="http://schemas.openxmlformats.org/officeDocument/2006/relationships/image" Target="../media/image45.png"/><Relationship Id="rId5" Type="http://schemas.openxmlformats.org/officeDocument/2006/relationships/image" Target="../media/image47.jpg"/><Relationship Id="rId6" Type="http://schemas.openxmlformats.org/officeDocument/2006/relationships/image" Target="../media/image6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png"/><Relationship Id="rId4" Type="http://schemas.openxmlformats.org/officeDocument/2006/relationships/image" Target="../media/image56.jpg"/><Relationship Id="rId5" Type="http://schemas.openxmlformats.org/officeDocument/2006/relationships/image" Target="../media/image6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3.png"/><Relationship Id="rId4" Type="http://schemas.openxmlformats.org/officeDocument/2006/relationships/image" Target="../media/image68.png"/><Relationship Id="rId5" Type="http://schemas.openxmlformats.org/officeDocument/2006/relationships/image" Target="../media/image59.jpg"/><Relationship Id="rId6" Type="http://schemas.openxmlformats.org/officeDocument/2006/relationships/image" Target="../media/image5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hyperlink" Target="https://opst.cz/" TargetMode="External"/><Relationship Id="rId5" Type="http://schemas.openxmlformats.org/officeDocument/2006/relationships/image" Target="../media/image61.png"/><Relationship Id="rId6" Type="http://schemas.openxmlformats.org/officeDocument/2006/relationships/image" Target="../media/image55.png"/><Relationship Id="rId7" Type="http://schemas.openxmlformats.org/officeDocument/2006/relationships/image" Target="../media/image62.jpg"/><Relationship Id="rId8" Type="http://schemas.openxmlformats.org/officeDocument/2006/relationships/image" Target="../media/image5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180" name="Google Shape;1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213266" cy="562232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"/>
          <p:cNvSpPr txBox="1"/>
          <p:nvPr>
            <p:ph idx="1" type="subTitle"/>
          </p:nvPr>
        </p:nvSpPr>
        <p:spPr>
          <a:xfrm>
            <a:off x="510750" y="542075"/>
            <a:ext cx="114285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</a:pPr>
            <a:r>
              <a:rPr lang="cs-CZ" sz="5400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Platforma pro rozvoj OZE /obnovitelných zdrojů energie/ </a:t>
            </a:r>
            <a:endParaRPr sz="5400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</a:pPr>
            <a:r>
              <a:rPr lang="cs-CZ" sz="5400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v Ústeckém kraji</a:t>
            </a:r>
            <a:endParaRPr sz="5400"/>
          </a:p>
        </p:txBody>
      </p:sp>
      <p:sp>
        <p:nvSpPr>
          <p:cNvPr id="182" name="Google Shape;182;p1"/>
          <p:cNvSpPr txBox="1"/>
          <p:nvPr>
            <p:ph type="ctrTitle"/>
          </p:nvPr>
        </p:nvSpPr>
        <p:spPr>
          <a:xfrm>
            <a:off x="510745" y="4274288"/>
            <a:ext cx="11129320" cy="8304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cs-CZ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Setkání 29/7/2025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Obsah obrázku Písmo, text, Elektricky modrá, modrá&#10;&#10;Obsah generovaný pomocí AI může být nesprávný." id="183" name="Google Shape;18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745" y="5806264"/>
            <a:ext cx="3284840" cy="8499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Grafika, logo, symbol&#10;&#10;Obsah generovaný pomocí AI může být nesprávný." id="184" name="Google Shape;18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32244" y="5916542"/>
            <a:ext cx="1933448" cy="66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logo, Grafika, symbol&#10;&#10;Obsah generovaný pomocí AI může být nesprávný." id="185" name="Google Shape;18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05759" y="5916542"/>
            <a:ext cx="1933448" cy="66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ísmo, logo, Grafika, symbol&#10;&#10;Obsah generovaný pomocí AI může být nesprávný." id="186" name="Google Shape;18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58730" y="5916542"/>
            <a:ext cx="1933448" cy="66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29/7/2025</a:t>
            </a:r>
            <a:endParaRPr/>
          </a:p>
        </p:txBody>
      </p:sp>
      <p:sp>
        <p:nvSpPr>
          <p:cNvPr id="193" name="Google Shape;193;p2"/>
          <p:cNvSpPr txBox="1"/>
          <p:nvPr/>
        </p:nvSpPr>
        <p:spPr>
          <a:xfrm>
            <a:off x="353600" y="985200"/>
            <a:ext cx="11493300" cy="50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oboto Serif Medium"/>
              <a:buNone/>
            </a:pPr>
            <a:r>
              <a:rPr b="0" i="0" lang="cs-CZ" sz="62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9–10:30		  </a:t>
            </a:r>
            <a:r>
              <a:rPr b="0" i="0" lang="cs-CZ" sz="60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platforma OZE</a:t>
            </a:r>
            <a:endParaRPr b="0" i="0" sz="60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oboto Serif Medium"/>
              <a:buNone/>
            </a:pPr>
            <a:r>
              <a:rPr b="0" i="0" lang="cs-CZ" sz="62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10:30–11	  </a:t>
            </a:r>
            <a:r>
              <a:rPr b="0" i="0" lang="cs-CZ" sz="60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pauza, networking </a:t>
            </a:r>
            <a:br>
              <a:rPr b="0" i="0" lang="cs-CZ" sz="62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r>
              <a:rPr b="0" i="0" lang="cs-CZ" sz="62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11–12:30	  </a:t>
            </a:r>
            <a:r>
              <a:rPr b="0" i="0" lang="cs-CZ" sz="60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workshop ITI ÚCha</a:t>
            </a:r>
            <a:endParaRPr b="0" i="0" sz="6000" u="none" cap="none" strike="noStrike">
              <a:solidFill>
                <a:schemeClr val="dk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94" name="Google Shape;194;p2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Harmonogram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"/>
          <p:cNvSpPr txBox="1"/>
          <p:nvPr/>
        </p:nvSpPr>
        <p:spPr>
          <a:xfrm>
            <a:off x="10271050" y="-6225"/>
            <a:ext cx="16586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96" name="Google Shape;196;p2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7" name="Google Shape;197;p2"/>
          <p:cNvCxnSpPr/>
          <p:nvPr/>
        </p:nvCxnSpPr>
        <p:spPr>
          <a:xfrm>
            <a:off x="4180425" y="1077375"/>
            <a:ext cx="0" cy="2415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29/7/2025</a:t>
            </a:r>
            <a:endParaRPr/>
          </a:p>
        </p:txBody>
      </p:sp>
      <p:sp>
        <p:nvSpPr>
          <p:cNvPr id="204" name="Google Shape;204;p3"/>
          <p:cNvSpPr txBox="1"/>
          <p:nvPr/>
        </p:nvSpPr>
        <p:spPr>
          <a:xfrm>
            <a:off x="353595" y="1009960"/>
            <a:ext cx="11283900" cy="50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	Platforma: kontext, cíle, výstupy, aktivity, účastníci</a:t>
            </a:r>
            <a:endParaRPr b="0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	Teze pro rozvoj OZE v ÚK</a:t>
            </a:r>
            <a:b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	Slovo náměstka hejtmana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T. Kirbs </a:t>
            </a:r>
            <a:b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4	Investoři do OZE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Se.ven Inntech - P. Farkač, D. Dufková, DIAMO - L. Kašpar, D. Borovský, P. Nikolič</a:t>
            </a:r>
            <a:br>
              <a:rPr b="0" i="0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5	Aktuality z územního plánování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V. Šindlerová</a:t>
            </a:r>
            <a:endParaRPr b="0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6	Aktuality z energetiky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D. Matuška </a:t>
            </a:r>
            <a:endParaRPr b="0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7	Shrnutí a další kroky </a:t>
            </a:r>
            <a:endParaRPr b="0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8	Strategické aktivity v oblasti energetiky velkých měst</a:t>
            </a:r>
            <a:endParaRPr b="0" i="0" sz="24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9	ECUK: možnosti spolupráce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V. Skalník, D. Matuška</a:t>
            </a:r>
            <a:endParaRPr b="0" i="0" sz="16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10	Aktuální trendy a investiční oblasti v energetice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D. Škorňa</a:t>
            </a:r>
            <a:endParaRPr b="0" i="1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11	Připravované výzvy v rámci OPST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J. Nedrdová, T. Michlík </a:t>
            </a:r>
            <a:endParaRPr b="0" i="1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12	Příprava EU fondů po roce 2028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D. Škorňa</a:t>
            </a:r>
            <a:endParaRPr b="0" i="1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oboto Serif Medium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13	Diskuze: priority a investiční akce pro 2028-2035  </a:t>
            </a:r>
            <a:r>
              <a:rPr b="0" i="1" lang="cs-CZ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F. Podrápský</a:t>
            </a:r>
            <a:endParaRPr b="0" i="1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5" name="Google Shape;205;p3"/>
          <p:cNvSpPr txBox="1"/>
          <p:nvPr/>
        </p:nvSpPr>
        <p:spPr>
          <a:xfrm>
            <a:off x="262269" y="230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Program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"/>
          <p:cNvSpPr txBox="1"/>
          <p:nvPr/>
        </p:nvSpPr>
        <p:spPr>
          <a:xfrm>
            <a:off x="10271050" y="-6225"/>
            <a:ext cx="16586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07" name="Google Shape;207;p3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8" name="Google Shape;208;p3"/>
          <p:cNvSpPr txBox="1"/>
          <p:nvPr/>
        </p:nvSpPr>
        <p:spPr>
          <a:xfrm>
            <a:off x="12731750" y="5958425"/>
            <a:ext cx="5611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213" name="Google Shape;21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80" y="-6226"/>
            <a:ext cx="12198352" cy="6864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4"/>
          <p:cNvSpPr txBox="1"/>
          <p:nvPr/>
        </p:nvSpPr>
        <p:spPr>
          <a:xfrm>
            <a:off x="562720" y="824264"/>
            <a:ext cx="11284020" cy="21965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Platforma pro rozvoj </a:t>
            </a:r>
            <a:b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OZE v ÚK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"/>
          <p:cNvSpPr txBox="1"/>
          <p:nvPr/>
        </p:nvSpPr>
        <p:spPr>
          <a:xfrm>
            <a:off x="566494" y="1988881"/>
            <a:ext cx="11129400" cy="20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t/>
            </a:r>
            <a:endParaRPr b="0" i="0" sz="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 txBox="1"/>
          <p:nvPr/>
        </p:nvSpPr>
        <p:spPr>
          <a:xfrm>
            <a:off x="562725" y="3845200"/>
            <a:ext cx="87441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i="0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kontext - cíle - aktivity - výstupy - účastníci </a:t>
            </a:r>
            <a:endParaRPr i="0" sz="30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8" name="Google Shape;218;p4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19" name="Google Shape;219;p4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0" name="Google Shape;220;p4"/>
          <p:cNvSpPr txBox="1"/>
          <p:nvPr/>
        </p:nvSpPr>
        <p:spPr>
          <a:xfrm>
            <a:off x="10271050" y="-6225"/>
            <a:ext cx="16586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"/>
          <p:cNvSpPr txBox="1"/>
          <p:nvPr/>
        </p:nvSpPr>
        <p:spPr>
          <a:xfrm>
            <a:off x="6668633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i="0" lang="cs-CZ" sz="350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22" name="Google Shape;222;p4"/>
          <p:cNvSpPr txBox="1"/>
          <p:nvPr/>
        </p:nvSpPr>
        <p:spPr>
          <a:xfrm>
            <a:off x="307933" y="828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bsah obrázku text, kruh, logo, snímek obrazovky&#10;&#10;Obsah generovaný pomocí AI může být nesprávný." id="228" name="Google Shape;2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2005" y="-235542"/>
            <a:ext cx="11613466" cy="820749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5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 29/7/2025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0" name="Google Shape;230;p5"/>
          <p:cNvSpPr txBox="1"/>
          <p:nvPr/>
        </p:nvSpPr>
        <p:spPr>
          <a:xfrm>
            <a:off x="531340" y="4401304"/>
            <a:ext cx="11129320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5"/>
          <p:cNvSpPr txBox="1"/>
          <p:nvPr/>
        </p:nvSpPr>
        <p:spPr>
          <a:xfrm>
            <a:off x="481433" y="428922"/>
            <a:ext cx="11129320" cy="55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"/>
          <p:cNvSpPr txBox="1"/>
          <p:nvPr/>
        </p:nvSpPr>
        <p:spPr>
          <a:xfrm>
            <a:off x="562720" y="824264"/>
            <a:ext cx="8505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Kontext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5"/>
          <p:cNvSpPr txBox="1"/>
          <p:nvPr/>
        </p:nvSpPr>
        <p:spPr>
          <a:xfrm>
            <a:off x="498682" y="2881745"/>
            <a:ext cx="53373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5"/>
          <p:cNvSpPr txBox="1"/>
          <p:nvPr/>
        </p:nvSpPr>
        <p:spPr>
          <a:xfrm>
            <a:off x="262269" y="230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5"/>
          <p:cNvSpPr txBox="1"/>
          <p:nvPr/>
        </p:nvSpPr>
        <p:spPr>
          <a:xfrm>
            <a:off x="10271050" y="-6225"/>
            <a:ext cx="16586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5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7" name="Google Shape;237;p5"/>
          <p:cNvSpPr txBox="1"/>
          <p:nvPr/>
        </p:nvSpPr>
        <p:spPr>
          <a:xfrm>
            <a:off x="651075" y="2433550"/>
            <a:ext cx="5042100" cy="24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Krajský strategický projekt TCÚK </a:t>
            </a:r>
            <a:endParaRPr sz="2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/OP Spravedlivá transformace  </a:t>
            </a:r>
            <a:endParaRPr sz="2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6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 29/7/2025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6"/>
          <p:cNvSpPr txBox="1"/>
          <p:nvPr/>
        </p:nvSpPr>
        <p:spPr>
          <a:xfrm>
            <a:off x="531340" y="4401304"/>
            <a:ext cx="11129320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"/>
          <p:cNvSpPr txBox="1"/>
          <p:nvPr/>
        </p:nvSpPr>
        <p:spPr>
          <a:xfrm>
            <a:off x="481433" y="428922"/>
            <a:ext cx="11129320" cy="55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6"/>
          <p:cNvSpPr txBox="1"/>
          <p:nvPr/>
        </p:nvSpPr>
        <p:spPr>
          <a:xfrm>
            <a:off x="562720" y="824264"/>
            <a:ext cx="85049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Cíle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6"/>
          <p:cNvSpPr txBox="1"/>
          <p:nvPr/>
        </p:nvSpPr>
        <p:spPr>
          <a:xfrm>
            <a:off x="574882" y="2881745"/>
            <a:ext cx="5337162" cy="316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8" name="Google Shape;248;p6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6"/>
          <p:cNvSpPr txBox="1"/>
          <p:nvPr/>
        </p:nvSpPr>
        <p:spPr>
          <a:xfrm>
            <a:off x="10271050" y="-6225"/>
            <a:ext cx="16586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0" name="Google Shape;250;p6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1" name="Google Shape;251;p6"/>
          <p:cNvSpPr/>
          <p:nvPr/>
        </p:nvSpPr>
        <p:spPr>
          <a:xfrm>
            <a:off x="14536209" y="6506548"/>
            <a:ext cx="824519" cy="193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6"/>
          <p:cNvSpPr/>
          <p:nvPr/>
        </p:nvSpPr>
        <p:spPr>
          <a:xfrm>
            <a:off x="262263" y="3490050"/>
            <a:ext cx="3487200" cy="2603700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6"/>
          <p:cNvSpPr txBox="1"/>
          <p:nvPr/>
        </p:nvSpPr>
        <p:spPr>
          <a:xfrm>
            <a:off x="651075" y="4014650"/>
            <a:ext cx="20226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odborná podpora kraji a obcím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4" name="Google Shape;254;p6"/>
          <p:cNvSpPr/>
          <p:nvPr/>
        </p:nvSpPr>
        <p:spPr>
          <a:xfrm>
            <a:off x="2860538" y="2502975"/>
            <a:ext cx="4393800" cy="3221400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6"/>
          <p:cNvSpPr txBox="1"/>
          <p:nvPr/>
        </p:nvSpPr>
        <p:spPr>
          <a:xfrm>
            <a:off x="3611075" y="3281650"/>
            <a:ext cx="2371200" cy="22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propojení obecní,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krajské 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 národní úrovně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6" name="Google Shape;256;p6"/>
          <p:cNvSpPr/>
          <p:nvPr/>
        </p:nvSpPr>
        <p:spPr>
          <a:xfrm>
            <a:off x="6155400" y="1825575"/>
            <a:ext cx="3859200" cy="2898000"/>
          </a:xfrm>
          <a:prstGeom prst="chord">
            <a:avLst>
              <a:gd fmla="val 3703340" name="adj1"/>
              <a:gd fmla="val 16200000" name="adj2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6"/>
          <p:cNvSpPr txBox="1"/>
          <p:nvPr/>
        </p:nvSpPr>
        <p:spPr>
          <a:xfrm>
            <a:off x="6428950" y="2596825"/>
            <a:ext cx="2371200" cy="22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přenos informací 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do regionu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9469475" y="1387100"/>
            <a:ext cx="2952300" cy="2220600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6"/>
          <p:cNvSpPr/>
          <p:nvPr/>
        </p:nvSpPr>
        <p:spPr>
          <a:xfrm>
            <a:off x="8911475" y="1247625"/>
            <a:ext cx="3487200" cy="2898000"/>
          </a:xfrm>
          <a:prstGeom prst="chord">
            <a:avLst>
              <a:gd fmla="val 2700000" name="adj1"/>
              <a:gd fmla="val 1620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6"/>
          <p:cNvSpPr txBox="1"/>
          <p:nvPr/>
        </p:nvSpPr>
        <p:spPr>
          <a:xfrm>
            <a:off x="9167250" y="2038025"/>
            <a:ext cx="23712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sjednocení hlasu za region</a:t>
            </a:r>
            <a:endParaRPr sz="2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"/>
          <p:cNvSpPr/>
          <p:nvPr/>
        </p:nvSpPr>
        <p:spPr>
          <a:xfrm>
            <a:off x="4163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7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 29/7/2025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7" name="Google Shape;267;p7"/>
          <p:cNvSpPr txBox="1"/>
          <p:nvPr/>
        </p:nvSpPr>
        <p:spPr>
          <a:xfrm>
            <a:off x="481433" y="428922"/>
            <a:ext cx="11129320" cy="55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7"/>
          <p:cNvSpPr txBox="1"/>
          <p:nvPr/>
        </p:nvSpPr>
        <p:spPr>
          <a:xfrm>
            <a:off x="562720" y="824264"/>
            <a:ext cx="85049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Aktivity a výstupy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7"/>
          <p:cNvSpPr txBox="1"/>
          <p:nvPr/>
        </p:nvSpPr>
        <p:spPr>
          <a:xfrm>
            <a:off x="262269" y="1548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7"/>
          <p:cNvSpPr txBox="1"/>
          <p:nvPr/>
        </p:nvSpPr>
        <p:spPr>
          <a:xfrm>
            <a:off x="10271050" y="-6225"/>
            <a:ext cx="16586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1" name="Google Shape;271;p7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2" name="Google Shape;272;p7"/>
          <p:cNvSpPr/>
          <p:nvPr/>
        </p:nvSpPr>
        <p:spPr>
          <a:xfrm>
            <a:off x="14536209" y="6506548"/>
            <a:ext cx="824519" cy="193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7"/>
          <p:cNvCxnSpPr/>
          <p:nvPr/>
        </p:nvCxnSpPr>
        <p:spPr>
          <a:xfrm>
            <a:off x="327200" y="2823875"/>
            <a:ext cx="11867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p7"/>
          <p:cNvSpPr txBox="1"/>
          <p:nvPr/>
        </p:nvSpPr>
        <p:spPr>
          <a:xfrm>
            <a:off x="262275" y="2358738"/>
            <a:ext cx="11094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s-CZ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2023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p7"/>
          <p:cNvSpPr txBox="1"/>
          <p:nvPr/>
        </p:nvSpPr>
        <p:spPr>
          <a:xfrm>
            <a:off x="3509550" y="2358725"/>
            <a:ext cx="11094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s-CZ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2024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7"/>
          <p:cNvSpPr txBox="1"/>
          <p:nvPr/>
        </p:nvSpPr>
        <p:spPr>
          <a:xfrm>
            <a:off x="262275" y="2823875"/>
            <a:ext cx="3112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s-CZ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MAPOVÁNÍ ÚZEMÍ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7"/>
          <p:cNvSpPr txBox="1"/>
          <p:nvPr/>
        </p:nvSpPr>
        <p:spPr>
          <a:xfrm>
            <a:off x="3509550" y="2823875"/>
            <a:ext cx="3112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s-CZ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8. AKTUALIZACE ZÚR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262275" y="3812025"/>
            <a:ext cx="31128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SEMINÁŘE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Role obcí v decentralizované energetice  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X/2023</a:t>
            </a:r>
            <a:endParaRPr b="0" i="1" sz="1400" u="none" cap="none" strike="noStrike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279" name="Google Shape;279;p7"/>
          <p:cNvSpPr txBox="1"/>
          <p:nvPr/>
        </p:nvSpPr>
        <p:spPr>
          <a:xfrm>
            <a:off x="3509550" y="3812025"/>
            <a:ext cx="30366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PODKLAD PRO KÚÚK 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Umisťování OZE v ÚK.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 ú</a:t>
            </a:r>
            <a:r>
              <a:rPr b="0" i="0" lang="cs-CZ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čely veřejného projednání</a:t>
            </a:r>
            <a:br>
              <a:rPr b="0" i="0" lang="cs-CZ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8. aktualizace ZÚR  </a:t>
            </a:r>
            <a:br>
              <a:rPr b="0" i="0" lang="cs-CZ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I/2024</a:t>
            </a:r>
            <a:endParaRPr b="0" i="1" sz="1400" u="none" cap="none" strike="noStrike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280" name="Google Shape;280;p7"/>
          <p:cNvSpPr txBox="1"/>
          <p:nvPr/>
        </p:nvSpPr>
        <p:spPr>
          <a:xfrm>
            <a:off x="6604425" y="3812025"/>
            <a:ext cx="27618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PODKLAD PRO OBCE</a:t>
            </a: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Umisťování OZE v ÚK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VII/2024</a:t>
            </a:r>
            <a:endParaRPr b="0" i="1" sz="1400" u="none" cap="none" strike="noStrike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281" name="Google Shape;281;p7"/>
          <p:cNvSpPr txBox="1"/>
          <p:nvPr/>
        </p:nvSpPr>
        <p:spPr>
          <a:xfrm>
            <a:off x="9307925" y="3812025"/>
            <a:ext cx="26937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SETKÁNÍ S OBCEMI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před veřejným projednáním 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8. aktualizace ZÚR 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i="0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I</a:t>
            </a:r>
            <a:r>
              <a:rPr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I/2024</a:t>
            </a:r>
            <a:endParaRPr i="1" sz="1400" u="none" cap="none" strike="noStrike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282" name="Google Shape;282;p7"/>
          <p:cNvSpPr txBox="1"/>
          <p:nvPr/>
        </p:nvSpPr>
        <p:spPr>
          <a:xfrm>
            <a:off x="383075" y="3313050"/>
            <a:ext cx="7041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283" name="Google Shape;28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0626" y="4662549"/>
            <a:ext cx="1109399" cy="157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1263" y="5018485"/>
            <a:ext cx="1658674" cy="1183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825" y="4896875"/>
            <a:ext cx="1964120" cy="132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24502" y="4898050"/>
            <a:ext cx="2130974" cy="1325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71cfd94fb8_0_19"/>
          <p:cNvSpPr/>
          <p:nvPr/>
        </p:nvSpPr>
        <p:spPr>
          <a:xfrm>
            <a:off x="410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371cfd94fb8_0_19"/>
          <p:cNvSpPr txBox="1"/>
          <p:nvPr>
            <p:ph idx="1" type="body"/>
          </p:nvPr>
        </p:nvSpPr>
        <p:spPr>
          <a:xfrm>
            <a:off x="262269" y="6429078"/>
            <a:ext cx="11667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 29/7/2025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g371cfd94fb8_0_19"/>
          <p:cNvSpPr txBox="1"/>
          <p:nvPr/>
        </p:nvSpPr>
        <p:spPr>
          <a:xfrm>
            <a:off x="481433" y="428922"/>
            <a:ext cx="111294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371cfd94fb8_0_19"/>
          <p:cNvSpPr txBox="1"/>
          <p:nvPr/>
        </p:nvSpPr>
        <p:spPr>
          <a:xfrm>
            <a:off x="562720" y="824264"/>
            <a:ext cx="8505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Aktivity a výstupy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371cfd94fb8_0_19"/>
          <p:cNvSpPr txBox="1"/>
          <p:nvPr/>
        </p:nvSpPr>
        <p:spPr>
          <a:xfrm>
            <a:off x="262269" y="230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371cfd94fb8_0_19"/>
          <p:cNvSpPr txBox="1"/>
          <p:nvPr/>
        </p:nvSpPr>
        <p:spPr>
          <a:xfrm>
            <a:off x="10271050" y="-6225"/>
            <a:ext cx="16587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7" name="Google Shape;297;g371cfd94fb8_0_19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8" name="Google Shape;298;g371cfd94fb8_0_19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g371cfd94fb8_0_19"/>
          <p:cNvCxnSpPr/>
          <p:nvPr/>
        </p:nvCxnSpPr>
        <p:spPr>
          <a:xfrm flipH="1" rot="10800000">
            <a:off x="-20500" y="2819075"/>
            <a:ext cx="11854500" cy="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0" name="Google Shape;300;g371cfd94fb8_0_19"/>
          <p:cNvSpPr txBox="1"/>
          <p:nvPr/>
        </p:nvSpPr>
        <p:spPr>
          <a:xfrm>
            <a:off x="262275" y="2358738"/>
            <a:ext cx="11094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s-CZ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202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g371cfd94fb8_0_19"/>
          <p:cNvSpPr txBox="1"/>
          <p:nvPr/>
        </p:nvSpPr>
        <p:spPr>
          <a:xfrm>
            <a:off x="3289625" y="2358725"/>
            <a:ext cx="11094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cs-CZ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202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g371cfd94fb8_0_19"/>
          <p:cNvSpPr txBox="1"/>
          <p:nvPr/>
        </p:nvSpPr>
        <p:spPr>
          <a:xfrm>
            <a:off x="262275" y="2823875"/>
            <a:ext cx="3112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g371cfd94fb8_0_19"/>
          <p:cNvSpPr txBox="1"/>
          <p:nvPr/>
        </p:nvSpPr>
        <p:spPr>
          <a:xfrm>
            <a:off x="3509550" y="2823875"/>
            <a:ext cx="3112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4" name="Google Shape;304;g371cfd94fb8_0_19"/>
          <p:cNvSpPr txBox="1"/>
          <p:nvPr/>
        </p:nvSpPr>
        <p:spPr>
          <a:xfrm>
            <a:off x="262275" y="3812025"/>
            <a:ext cx="31128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SETKÁNÍ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Teze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Participace a kompenzace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i="1" lang="cs-CZ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VII</a:t>
            </a:r>
            <a:r>
              <a:rPr b="0"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/202</a:t>
            </a:r>
            <a:r>
              <a:rPr i="1" lang="cs-CZ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4</a:t>
            </a:r>
            <a:endParaRPr b="0" i="1" sz="1400" u="none" cap="none" strike="noStrike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305" name="Google Shape;305;g371cfd94fb8_0_19"/>
          <p:cNvSpPr txBox="1"/>
          <p:nvPr/>
        </p:nvSpPr>
        <p:spPr>
          <a:xfrm>
            <a:off x="3365825" y="3811875"/>
            <a:ext cx="32376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2. SETKÁNÍ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Velcí investoři do OZE</a:t>
            </a:r>
            <a:b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0"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I/202</a:t>
            </a:r>
            <a:r>
              <a:rPr i="1" lang="cs-CZ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5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g371cfd94fb8_0_19"/>
          <p:cNvSpPr txBox="1"/>
          <p:nvPr/>
        </p:nvSpPr>
        <p:spPr>
          <a:xfrm>
            <a:off x="8720625" y="3812025"/>
            <a:ext cx="3969900" cy="7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3. SETKÁNÍ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ITI ÚCha - účast velkých měst</a:t>
            </a:r>
            <a:br>
              <a:rPr b="0" i="0" lang="cs-CZ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1" lang="cs-CZ" sz="1400" u="none" cap="none" strike="noStrike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VII/202</a:t>
            </a:r>
            <a:r>
              <a:rPr i="1" lang="cs-CZ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5</a:t>
            </a:r>
            <a:endParaRPr b="0" i="1" sz="1400" u="none" cap="none" strike="noStrike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307" name="Google Shape;307;g371cfd94fb8_0_19"/>
          <p:cNvSpPr txBox="1"/>
          <p:nvPr/>
        </p:nvSpPr>
        <p:spPr>
          <a:xfrm>
            <a:off x="383075" y="3313050"/>
            <a:ext cx="7041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308" name="Google Shape;308;g371cfd94fb8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600" y="4879925"/>
            <a:ext cx="1391474" cy="9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371cfd94fb8_0_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1200" y="4662625"/>
            <a:ext cx="897750" cy="11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371cfd94fb8_0_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5724" y="4881549"/>
            <a:ext cx="1391475" cy="95277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g371cfd94fb8_0_19"/>
          <p:cNvSpPr txBox="1"/>
          <p:nvPr/>
        </p:nvSpPr>
        <p:spPr>
          <a:xfrm>
            <a:off x="5882900" y="4384725"/>
            <a:ext cx="2487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JEDNÁNÍ S INVESTORY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SE.VEN, </a:t>
            </a:r>
            <a:r>
              <a:rPr i="1"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DIAMO</a:t>
            </a:r>
            <a:r>
              <a:rPr i="1"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ČEZ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1635728" y="2149820"/>
            <a:ext cx="2832300" cy="283230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7443325" y="1479326"/>
            <a:ext cx="2832300" cy="2832300"/>
          </a:xfrm>
          <a:prstGeom prst="ellipse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9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 29/7/2025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0" name="Google Shape;320;p9"/>
          <p:cNvSpPr txBox="1"/>
          <p:nvPr/>
        </p:nvSpPr>
        <p:spPr>
          <a:xfrm>
            <a:off x="481433" y="428922"/>
            <a:ext cx="11129320" cy="556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9"/>
          <p:cNvSpPr txBox="1"/>
          <p:nvPr/>
        </p:nvSpPr>
        <p:spPr>
          <a:xfrm>
            <a:off x="562720" y="824264"/>
            <a:ext cx="850499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Účastníci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9"/>
          <p:cNvSpPr txBox="1"/>
          <p:nvPr/>
        </p:nvSpPr>
        <p:spPr>
          <a:xfrm>
            <a:off x="562725" y="2881747"/>
            <a:ext cx="5337300" cy="14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</a:t>
            </a: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roveň </a:t>
            </a: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— </a:t>
            </a:r>
            <a:r>
              <a:rPr b="1"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árodní</a:t>
            </a:r>
            <a:b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            — </a:t>
            </a:r>
            <a:r>
              <a:rPr b="1"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</a:t>
            </a: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rajská</a:t>
            </a:r>
            <a:b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                — </a:t>
            </a:r>
            <a:r>
              <a:rPr b="1"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becní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sp>
        <p:nvSpPr>
          <p:cNvPr id="323" name="Google Shape;323;p9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Úvod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4" name="Google Shape;324;p9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5" name="Google Shape;325;p9"/>
          <p:cNvSpPr/>
          <p:nvPr/>
        </p:nvSpPr>
        <p:spPr>
          <a:xfrm>
            <a:off x="14536209" y="6506548"/>
            <a:ext cx="824519" cy="193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9"/>
          <p:cNvSpPr txBox="1"/>
          <p:nvPr/>
        </p:nvSpPr>
        <p:spPr>
          <a:xfrm>
            <a:off x="6399133" y="2957945"/>
            <a:ext cx="5337300" cy="31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Poloha </a:t>
            </a: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— Politická</a:t>
            </a:r>
            <a:b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           — Úřednická</a:t>
            </a:r>
            <a:b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1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	               — Odborná</a:t>
            </a:r>
            <a:endParaRPr b="1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7" name="Google Shape;327;p9"/>
          <p:cNvSpPr txBox="1"/>
          <p:nvPr/>
        </p:nvSpPr>
        <p:spPr>
          <a:xfrm>
            <a:off x="4468025" y="4413675"/>
            <a:ext cx="5021400" cy="22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-</a:t>
            </a: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Poslanci a senátoři za ÚK</a:t>
            </a:r>
            <a:endParaRPr sz="1300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-Krajští radní a zastupitelé</a:t>
            </a:r>
            <a:endParaRPr sz="1300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-Krajské odbory ŽP, RR, ÚPSŘ, PPIT</a:t>
            </a:r>
            <a:endParaRPr sz="1300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-</a:t>
            </a: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města a obce ÚK</a:t>
            </a:r>
            <a:endParaRPr sz="1300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lang="cs-CZ" sz="21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-UJEP, HSR, ECUK, RRA ÚK, ITI ÚCha</a:t>
            </a:r>
            <a:endParaRPr sz="2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332" name="Google Shape;33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0" y="-56025"/>
            <a:ext cx="12198350" cy="691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0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10"/>
          <p:cNvSpPr txBox="1"/>
          <p:nvPr/>
        </p:nvSpPr>
        <p:spPr>
          <a:xfrm>
            <a:off x="562720" y="824264"/>
            <a:ext cx="11284020" cy="21965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Teze pro rozvoj </a:t>
            </a:r>
            <a:b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OZE v ÚK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0"/>
          <p:cNvSpPr txBox="1"/>
          <p:nvPr/>
        </p:nvSpPr>
        <p:spPr>
          <a:xfrm>
            <a:off x="562731" y="4053793"/>
            <a:ext cx="81555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i="0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pracovní verze – živý dokument </a:t>
            </a:r>
            <a:endParaRPr i="0" sz="3000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10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37" name="Google Shape;337;p10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8" name="Google Shape;338;p10"/>
          <p:cNvSpPr txBox="1"/>
          <p:nvPr/>
        </p:nvSpPr>
        <p:spPr>
          <a:xfrm>
            <a:off x="6509458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i="0" lang="cs-CZ" sz="350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1"/>
          <p:cNvSpPr txBox="1"/>
          <p:nvPr/>
        </p:nvSpPr>
        <p:spPr>
          <a:xfrm>
            <a:off x="562720" y="824264"/>
            <a:ext cx="11284020" cy="21965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Play"/>
              <a:buNone/>
            </a:pPr>
            <a:r>
              <a:t/>
            </a:r>
            <a:endParaRPr b="0" i="0" sz="640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345" name="Google Shape;345;p11"/>
          <p:cNvSpPr txBox="1"/>
          <p:nvPr/>
        </p:nvSpPr>
        <p:spPr>
          <a:xfrm>
            <a:off x="566494" y="1988881"/>
            <a:ext cx="11129320" cy="20807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t/>
            </a:r>
            <a:endParaRPr b="0" i="0" sz="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1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Obsah obrázku text, snímek obrazovky, Písmo, dokument&#10;&#10;Obsah generovaný pomocí AI může být nesprávný." id="347" name="Google Shape;34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286" y="817007"/>
            <a:ext cx="8531180" cy="60291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8" name="Google Shape;348;p11"/>
          <p:cNvCxnSpPr/>
          <p:nvPr/>
        </p:nvCxnSpPr>
        <p:spPr>
          <a:xfrm>
            <a:off x="353596" y="795002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49" name="Google Shape;349;p11"/>
          <p:cNvSpPr txBox="1"/>
          <p:nvPr/>
        </p:nvSpPr>
        <p:spPr>
          <a:xfrm>
            <a:off x="307933" y="-13482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rPr b="0" i="0" lang="cs-CZ" sz="2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Teze pro rozvoj OZE v ÚK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Obsah obrázku příroda, venku, geologie, Útvar&#10;&#10;Obsah generovaný pomocí AI může být nesprávný." id="355" name="Google Shape;3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2" y="0"/>
            <a:ext cx="12198352" cy="684742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12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7" name="Google Shape;357;p12"/>
          <p:cNvSpPr txBox="1"/>
          <p:nvPr/>
        </p:nvSpPr>
        <p:spPr>
          <a:xfrm>
            <a:off x="562725" y="809753"/>
            <a:ext cx="11283900" cy="284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b="0" i="0" lang="cs-CZ" sz="65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Slovo náměstka</a:t>
            </a:r>
            <a:r>
              <a:rPr lang="cs-CZ" sz="6500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</a:t>
            </a:r>
            <a:r>
              <a:rPr b="0" i="0" lang="cs-CZ" sz="65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hejtmana </a:t>
            </a:r>
            <a: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    </a:t>
            </a:r>
            <a:endParaRPr i="1" sz="6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b="0" i="1" lang="cs-CZ" sz="515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Tomáš Kirbs</a:t>
            </a:r>
            <a:endParaRPr b="0" i="0" sz="515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358" name="Google Shape;358;p12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59" name="Google Shape;359;p12"/>
          <p:cNvSpPr txBox="1"/>
          <p:nvPr/>
        </p:nvSpPr>
        <p:spPr>
          <a:xfrm>
            <a:off x="6704708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i="0" lang="cs-CZ" sz="350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364" name="Google Shape;36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2" y="0"/>
            <a:ext cx="12198350" cy="684742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13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6" name="Google Shape;366;p13"/>
          <p:cNvSpPr txBox="1"/>
          <p:nvPr/>
        </p:nvSpPr>
        <p:spPr>
          <a:xfrm>
            <a:off x="562720" y="824264"/>
            <a:ext cx="11284020" cy="21965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Investoři do OZE</a:t>
            </a:r>
            <a:b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r>
              <a:rPr b="0" i="1" lang="cs-CZ" sz="5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Se.ven Inntech, DIAMO</a:t>
            </a:r>
            <a:endParaRPr b="0" i="0" sz="510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367" name="Google Shape;367;p13"/>
          <p:cNvSpPr txBox="1"/>
          <p:nvPr/>
        </p:nvSpPr>
        <p:spPr>
          <a:xfrm>
            <a:off x="640069" y="3344656"/>
            <a:ext cx="11129400" cy="20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t/>
            </a:r>
            <a:endParaRPr b="0" i="0" sz="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3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69" name="Google Shape;369;p13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0" name="Google Shape;370;p13"/>
          <p:cNvSpPr txBox="1"/>
          <p:nvPr/>
        </p:nvSpPr>
        <p:spPr>
          <a:xfrm>
            <a:off x="6585658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i="0" lang="cs-CZ" sz="350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71" name="Google Shape;371;p13"/>
          <p:cNvSpPr txBox="1"/>
          <p:nvPr/>
        </p:nvSpPr>
        <p:spPr>
          <a:xfrm>
            <a:off x="640081" y="3949068"/>
            <a:ext cx="8155500" cy="17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oppins"/>
              <a:buNone/>
            </a:pPr>
            <a:r>
              <a:rPr b="0" i="1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Se.ven Inntech </a:t>
            </a:r>
            <a:r>
              <a:rPr i="1" lang="cs-CZ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– </a:t>
            </a:r>
            <a:r>
              <a:rPr b="0" i="1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P. Farkač, D. </a:t>
            </a:r>
            <a:r>
              <a:rPr b="0" i="1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Dufková</a:t>
            </a:r>
            <a:br>
              <a:rPr b="0" i="1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b="0" i="1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DIAMO </a:t>
            </a:r>
            <a:r>
              <a:rPr i="1" lang="cs-CZ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– </a:t>
            </a:r>
            <a:r>
              <a:rPr b="0" i="1" lang="cs-CZ" sz="30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L. Kašpar, D. Borovský, P. Nikolič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4"/>
          <p:cNvSpPr/>
          <p:nvPr/>
        </p:nvSpPr>
        <p:spPr>
          <a:xfrm>
            <a:off x="730250" y="1262794"/>
            <a:ext cx="7162800" cy="584033"/>
          </a:xfrm>
          <a:prstGeom prst="rect">
            <a:avLst/>
          </a:prstGeom>
          <a:solidFill>
            <a:srgbClr val="5CBC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730250" y="698963"/>
            <a:ext cx="4419600" cy="584033"/>
          </a:xfrm>
          <a:prstGeom prst="rect">
            <a:avLst/>
          </a:prstGeom>
          <a:solidFill>
            <a:srgbClr val="5CBC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8" name="Google Shape;378;p14"/>
          <p:cNvPicPr preferRelativeResize="0"/>
          <p:nvPr/>
        </p:nvPicPr>
        <p:blipFill rotWithShape="1">
          <a:blip r:embed="rId3">
            <a:alphaModFix/>
          </a:blip>
          <a:srcRect b="0" l="0" r="0" t="22491"/>
          <a:stretch/>
        </p:blipFill>
        <p:spPr>
          <a:xfrm>
            <a:off x="-1" y="2555874"/>
            <a:ext cx="12192001" cy="4464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4"/>
          <p:cNvSpPr txBox="1"/>
          <p:nvPr/>
        </p:nvSpPr>
        <p:spPr>
          <a:xfrm>
            <a:off x="806450" y="698963"/>
            <a:ext cx="10820400" cy="1113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0" lvl="0" marL="12700" marR="5080" rtl="0" algn="l">
              <a:lnSpc>
                <a:spcPct val="108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cs-CZ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Sev.en Česká energie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8300"/>
              </a:lnSpc>
              <a:spcBef>
                <a:spcPts val="19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cs-CZ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Rozvojové a transformační projekty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4"/>
          <p:cNvSpPr/>
          <p:nvPr/>
        </p:nvSpPr>
        <p:spPr>
          <a:xfrm>
            <a:off x="10276378" y="698962"/>
            <a:ext cx="1109172" cy="1113639"/>
          </a:xfrm>
          <a:custGeom>
            <a:rect b="b" l="l" r="r" t="t"/>
            <a:pathLst>
              <a:path extrusionOk="0" h="390525" w="390525">
                <a:moveTo>
                  <a:pt x="390258" y="197802"/>
                </a:moveTo>
                <a:lnTo>
                  <a:pt x="279158" y="390245"/>
                </a:lnTo>
                <a:lnTo>
                  <a:pt x="390258" y="390245"/>
                </a:lnTo>
                <a:lnTo>
                  <a:pt x="390258" y="197802"/>
                </a:lnTo>
                <a:close/>
              </a:path>
              <a:path extrusionOk="0" h="390525" w="390525">
                <a:moveTo>
                  <a:pt x="390258" y="0"/>
                </a:moveTo>
                <a:lnTo>
                  <a:pt x="0" y="0"/>
                </a:lnTo>
                <a:lnTo>
                  <a:pt x="0" y="390258"/>
                </a:lnTo>
                <a:lnTo>
                  <a:pt x="184226" y="390258"/>
                </a:lnTo>
                <a:lnTo>
                  <a:pt x="322275" y="151130"/>
                </a:lnTo>
                <a:lnTo>
                  <a:pt x="165849" y="151130"/>
                </a:lnTo>
                <a:lnTo>
                  <a:pt x="165849" y="68935"/>
                </a:lnTo>
                <a:lnTo>
                  <a:pt x="390258" y="68935"/>
                </a:lnTo>
                <a:lnTo>
                  <a:pt x="390258" y="0"/>
                </a:lnTo>
                <a:close/>
              </a:path>
            </a:pathLst>
          </a:custGeom>
          <a:solidFill>
            <a:srgbClr val="5CBC6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4"/>
          <p:cNvSpPr txBox="1"/>
          <p:nvPr/>
        </p:nvSpPr>
        <p:spPr>
          <a:xfrm>
            <a:off x="730250" y="1950390"/>
            <a:ext cx="5181600" cy="5818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4125">
            <a:spAutoFit/>
          </a:bodyPr>
          <a:lstStyle/>
          <a:p>
            <a:pPr indent="0" lvl="0" marL="12700" marR="5080" rtl="0" algn="l">
              <a:lnSpc>
                <a:spcPct val="108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cs-CZ" sz="16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Aktuální stav a zkušenosti s přípravou projektů OZE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l">
              <a:lnSpc>
                <a:spcPct val="108300"/>
              </a:lnSpc>
              <a:spcBef>
                <a:spcPts val="19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s-CZ" sz="16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Inovační centrum Ústeckého kraje | 29. 7. 2025 </a:t>
            </a:r>
            <a:endParaRPr b="0" i="0" sz="16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4"/>
          <p:cNvSpPr txBox="1"/>
          <p:nvPr/>
        </p:nvSpPr>
        <p:spPr>
          <a:xfrm>
            <a:off x="8298180" y="6029515"/>
            <a:ext cx="2650807" cy="324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5"/>
          <p:cNvSpPr/>
          <p:nvPr/>
        </p:nvSpPr>
        <p:spPr>
          <a:xfrm>
            <a:off x="524653" y="518754"/>
            <a:ext cx="10439401" cy="584033"/>
          </a:xfrm>
          <a:prstGeom prst="rect">
            <a:avLst/>
          </a:prstGeom>
          <a:solidFill>
            <a:srgbClr val="5CBC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5"/>
          <p:cNvSpPr txBox="1"/>
          <p:nvPr>
            <p:ph type="title"/>
          </p:nvPr>
        </p:nvSpPr>
        <p:spPr>
          <a:xfrm>
            <a:off x="674525" y="573847"/>
            <a:ext cx="11172178" cy="4738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12700" marR="5080" rtl="0" algn="l">
              <a:lnSpc>
                <a:spcPct val="1028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cs-CZ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Strategie udržitelnosti skupiny Sev.en Česká energie 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5"/>
          <p:cNvSpPr txBox="1"/>
          <p:nvPr/>
        </p:nvSpPr>
        <p:spPr>
          <a:xfrm>
            <a:off x="674526" y="1301585"/>
            <a:ext cx="6327128" cy="5046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Sev.en Česká energie </a:t>
            </a: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= druhý největší výrobce elektřiny v Česku. Dlouhodobě působíme v oblastech výroby elektřiny a tepla, těžby uhlí a rekultivace post-těžebních území.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t/>
            </a:r>
            <a:endParaRPr b="0" i="0" sz="125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Strategický cíl SČE je zajistit rostoucí potřebu spolehlivé výroby energie</a:t>
            </a:r>
            <a:b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a zároveň </a:t>
            </a: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podpora plynulého a stabilního přechodu k OZE.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t/>
            </a:r>
            <a:endParaRPr b="0" i="0" sz="125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Důležitým předpokladem přechodu k nízkoemisní a bezemisní energetice </a:t>
            </a: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je zachování ekonomické návratnosti</a:t>
            </a: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t/>
            </a:r>
            <a:endParaRPr b="0" i="0" sz="125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Rozvíjíme </a:t>
            </a: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projekty FVE na vlastních brownfieldech</a:t>
            </a: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, převážně na Mostecku.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t/>
            </a:r>
            <a:endParaRPr b="0" i="0" sz="125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Připravujeme projekt elektrolyzéru na </a:t>
            </a: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výrobu obnovitelného vodíku </a:t>
            </a: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pro využití</a:t>
            </a:r>
            <a:b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k dekarbonizaci chemického průmyslu či dopravy.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t/>
            </a:r>
            <a:endParaRPr b="0" i="0" sz="125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Realizujeme opatření na </a:t>
            </a: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dlouhodobou revitalizaci a resocializaci lomu ČSA</a:t>
            </a:r>
            <a:b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na Mostecku v rámci </a:t>
            </a:r>
            <a:r>
              <a:rPr b="1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strategického projektu Green Mine </a:t>
            </a:r>
            <a:r>
              <a:rPr b="0" i="0" lang="cs-CZ" sz="125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i mimo něj.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15"/>
          <p:cNvPicPr preferRelativeResize="0"/>
          <p:nvPr/>
        </p:nvPicPr>
        <p:blipFill rotWithShape="1">
          <a:blip r:embed="rId3">
            <a:alphaModFix/>
          </a:blip>
          <a:srcRect b="0" l="0" r="6334" t="0"/>
          <a:stretch/>
        </p:blipFill>
        <p:spPr>
          <a:xfrm>
            <a:off x="7220599" y="1315109"/>
            <a:ext cx="4301928" cy="2296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5"/>
          <p:cNvPicPr preferRelativeResize="0"/>
          <p:nvPr/>
        </p:nvPicPr>
        <p:blipFill rotWithShape="1">
          <a:blip r:embed="rId4">
            <a:alphaModFix/>
          </a:blip>
          <a:srcRect b="0" l="0" r="3619" t="0"/>
          <a:stretch/>
        </p:blipFill>
        <p:spPr>
          <a:xfrm>
            <a:off x="7213453" y="3823855"/>
            <a:ext cx="4309075" cy="2235443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5"/>
          <p:cNvSpPr txBox="1"/>
          <p:nvPr/>
        </p:nvSpPr>
        <p:spPr>
          <a:xfrm>
            <a:off x="10678076" y="6347838"/>
            <a:ext cx="844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2/5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6"/>
          <p:cNvSpPr/>
          <p:nvPr/>
        </p:nvSpPr>
        <p:spPr>
          <a:xfrm>
            <a:off x="514591" y="444109"/>
            <a:ext cx="7010399" cy="584033"/>
          </a:xfrm>
          <a:prstGeom prst="rect">
            <a:avLst/>
          </a:prstGeom>
          <a:solidFill>
            <a:srgbClr val="5CBC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6"/>
          <p:cNvSpPr txBox="1"/>
          <p:nvPr>
            <p:ph type="title"/>
          </p:nvPr>
        </p:nvSpPr>
        <p:spPr>
          <a:xfrm>
            <a:off x="639024" y="499202"/>
            <a:ext cx="11172178" cy="50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12700" marR="5080" rtl="0" algn="l">
              <a:lnSpc>
                <a:spcPct val="1028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cs-CZ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Rozvojové projekty na Mostecku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6"/>
          <p:cNvSpPr txBox="1"/>
          <p:nvPr/>
        </p:nvSpPr>
        <p:spPr>
          <a:xfrm>
            <a:off x="639024" y="1028142"/>
            <a:ext cx="6885966" cy="5404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SČE má aktuálně v zásobníku několik </a:t>
            </a: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rozvojových a transformačních projektů </a:t>
            </a: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 širším území lomu ČSA mezi městy Most, Chomutov a Litvínov, to na post-těžebních pozemcích, kterým dávají </a:t>
            </a: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nový hospodářský význam</a:t>
            </a: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Celkový předpokládaný instalovaný výkon připravovaných projektů činí </a:t>
            </a: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více než 140 MWp.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 současnosti probíhá zhotovení projektové dokumentace v úrovni BDEP na výstavbu elektrolyzéru</a:t>
            </a:r>
            <a:b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 areálu bývalého dolu Centrum na výrobu až </a:t>
            </a: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700 tun obnovitelného vodíku p.a. </a:t>
            </a: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při využití EE</a:t>
            </a:r>
            <a:b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z FVE Centrum. Pro vodík aktuálně hledáme odběratele.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Rozvíjíme také </a:t>
            </a: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plovoucí FVE v rámci strategického projektu GET Centre</a:t>
            </a: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, která bude součástí komplexní výzkumné infrastruktury spolu s elektrolyzérem a bateriovým úložištěm (tyto technologie jsou v gesci UJEP).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Každý projekt posuzujeme jako samostatný obchodní případ s vlastním technickým řešením</a:t>
            </a:r>
            <a:b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a modelem obchodního zajištění – dle integrace FVE s BESS či elektrolyzérem.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Klíčem k realizaci je smluvní zajištění dlouhodobého odbytu elektřiny (PPA)</a:t>
            </a:r>
            <a:b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cs-CZ" sz="12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a vodíku (take-or-pay).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16"/>
          <p:cNvPicPr preferRelativeResize="0"/>
          <p:nvPr/>
        </p:nvPicPr>
        <p:blipFill rotWithShape="1">
          <a:blip r:embed="rId3">
            <a:alphaModFix/>
          </a:blip>
          <a:srcRect b="6511" l="13290" r="0" t="1812"/>
          <a:stretch/>
        </p:blipFill>
        <p:spPr>
          <a:xfrm>
            <a:off x="7677390" y="444109"/>
            <a:ext cx="3901656" cy="582453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16"/>
          <p:cNvSpPr txBox="1"/>
          <p:nvPr/>
        </p:nvSpPr>
        <p:spPr>
          <a:xfrm>
            <a:off x="10678076" y="6347838"/>
            <a:ext cx="844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3/5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/>
          <p:nvPr/>
        </p:nvSpPr>
        <p:spPr>
          <a:xfrm>
            <a:off x="782042" y="664692"/>
            <a:ext cx="8292412" cy="473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lnSpc>
                <a:spcPct val="1026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cs-CZ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Výhled do budoucna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7"/>
          <p:cNvSpPr txBox="1"/>
          <p:nvPr/>
        </p:nvSpPr>
        <p:spPr>
          <a:xfrm>
            <a:off x="648292" y="1447800"/>
            <a:ext cx="7653338" cy="4523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Od roku 2023 provozujeme FVE s inst. výkonem ~3 MWp v blízkosti obce Bílina.</a:t>
            </a:r>
            <a:endParaRPr b="1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 r. 2023 připraveno ~120 MWp projektů FVE na Mostecku s vysoutěženou dotací</a:t>
            </a:r>
            <a:b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z Modernizačního fondu.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Silná tržní poptávka po investicích do OZE 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a odběru zelené elektřiny byla tažena evropskými dekarbonizačními cíli a pobídkami v rámci Green Dealu.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 první pol. r. 2023 jsme provedli plošný tržní průzkum zájmu o dlouhodobé PPA – identifikováno několik desítek zájemců. Průzkum pravidelně aktualizujeme a nevidíme rozšiřující se pool odběratelů.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Mezi lety 2023–2025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při jednáních o PPA opakovaně narážíme na bariéry 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 podobě nesouladu cenových očekávání, neochoty nést zodpovědnost za odchylky a obav z dlouhodobých kontraktů kvůli volatilitě cen na trhu s EE.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Vlivem nastalého ochlazení trhu a v důsledku nedosažení dohody o PPA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došlo k prodeji dvou našich projektů FVE 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(ve fázi ready-to-build) o celkovém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instalovaném výkonu 62,5 MWp.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7"/>
          <p:cNvSpPr/>
          <p:nvPr/>
        </p:nvSpPr>
        <p:spPr>
          <a:xfrm>
            <a:off x="529230" y="609600"/>
            <a:ext cx="7772400" cy="584033"/>
          </a:xfrm>
          <a:prstGeom prst="rect">
            <a:avLst/>
          </a:prstGeom>
          <a:solidFill>
            <a:srgbClr val="5CBC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7"/>
          <p:cNvSpPr txBox="1"/>
          <p:nvPr/>
        </p:nvSpPr>
        <p:spPr>
          <a:xfrm>
            <a:off x="648292" y="648021"/>
            <a:ext cx="8292412" cy="473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lnSpc>
                <a:spcPct val="1026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cs-CZ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Dosavadní zkušenosti s rozvojem OZE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17"/>
          <p:cNvPicPr preferRelativeResize="0"/>
          <p:nvPr/>
        </p:nvPicPr>
        <p:blipFill rotWithShape="1">
          <a:blip r:embed="rId3">
            <a:alphaModFix/>
          </a:blip>
          <a:srcRect b="8874" l="63474" r="0" t="5002"/>
          <a:stretch/>
        </p:blipFill>
        <p:spPr>
          <a:xfrm flipH="1">
            <a:off x="8437897" y="609600"/>
            <a:ext cx="3188743" cy="56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411" name="Google Shape;411;p17"/>
          <p:cNvSpPr txBox="1"/>
          <p:nvPr/>
        </p:nvSpPr>
        <p:spPr>
          <a:xfrm>
            <a:off x="10678076" y="6347838"/>
            <a:ext cx="8444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4/5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"/>
          <p:cNvSpPr/>
          <p:nvPr/>
        </p:nvSpPr>
        <p:spPr>
          <a:xfrm>
            <a:off x="584848" y="528667"/>
            <a:ext cx="4677857" cy="618161"/>
          </a:xfrm>
          <a:prstGeom prst="rect">
            <a:avLst/>
          </a:prstGeom>
          <a:solidFill>
            <a:srgbClr val="5CBC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8"/>
          <p:cNvSpPr txBox="1"/>
          <p:nvPr/>
        </p:nvSpPr>
        <p:spPr>
          <a:xfrm>
            <a:off x="782043" y="583758"/>
            <a:ext cx="8776974" cy="473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12700" marR="5080" rtl="0" algn="l">
              <a:lnSpc>
                <a:spcPct val="1026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cs-CZ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Výhled do budoucna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8"/>
          <p:cNvSpPr txBox="1"/>
          <p:nvPr/>
        </p:nvSpPr>
        <p:spPr>
          <a:xfrm>
            <a:off x="782043" y="1519266"/>
            <a:ext cx="6392832" cy="47708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Vnímáme novou dynamiku trhu s OZE, zejména díky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rozvoji BESS 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a jejich využití pro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služby výkonové rovnováhy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Všechny naše nové projekty již počítají s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integrací BESS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, která doplňují FVE a díky poskytování SVR zlepšují ekonomiku projektů – to se odráží </a:t>
            </a:r>
            <a:b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i v konkurenceschopných cenách PPA v rámci celoevropského trhu (&lt; 60 €/MWh u kontraktů na 10 let).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Jednání s potenciálními odběrateli pokračují, přetrvávají však výzvy: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86995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204262"/>
              </a:buClr>
              <a:buSzPts val="1400"/>
              <a:buFont typeface="Play"/>
              <a:buAutoNum type="romanUcPeriod"/>
            </a:pP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Menší poptávané objemy 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EE z FVE;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86995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204262"/>
              </a:buClr>
              <a:buSzPts val="1400"/>
              <a:buFont typeface="Play"/>
              <a:buAutoNum type="romanUcPeriod"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Neochota převzít </a:t>
            </a: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odpovědnost za odchylky </a:t>
            </a: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či jakoukoliv jinou otevřenou obchodní pozici;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0050" lvl="1" marL="86995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204262"/>
              </a:buClr>
              <a:buSzPts val="1400"/>
              <a:buFont typeface="Play"/>
              <a:buAutoNum type="romanUcPeriod"/>
            </a:pP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Preference uzavírání krátkodobých kontraktů 1-5 let (což samo</a:t>
            </a:r>
            <a:b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o sobě nemůže zajistit návratnost investorovi do FVE).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cs-CZ" sz="1400" u="none" cap="none" strike="noStrike">
                <a:solidFill>
                  <a:srgbClr val="204262"/>
                </a:solidFill>
                <a:latin typeface="Arial"/>
                <a:ea typeface="Arial"/>
                <a:cs typeface="Arial"/>
                <a:sym typeface="Arial"/>
              </a:rPr>
              <a:t>Hlavními předpoklady pro výstavbu FVE však zůstávají dlouhodobé obchodní zajištění, investiční podpora a dostupné financování.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5080" rtl="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042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9" name="Google Shape;4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4336" y="1112699"/>
            <a:ext cx="4588243" cy="258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7595" y="3735829"/>
            <a:ext cx="4588244" cy="258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18"/>
          <p:cNvPicPr preferRelativeResize="0"/>
          <p:nvPr/>
        </p:nvPicPr>
        <p:blipFill rotWithShape="1">
          <a:blip r:embed="rId5">
            <a:alphaModFix/>
          </a:blip>
          <a:srcRect b="16391" l="0" r="0" t="15341"/>
          <a:stretch/>
        </p:blipFill>
        <p:spPr>
          <a:xfrm>
            <a:off x="0" y="-44738"/>
            <a:ext cx="12192000" cy="6936131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18"/>
          <p:cNvSpPr/>
          <p:nvPr/>
        </p:nvSpPr>
        <p:spPr>
          <a:xfrm>
            <a:off x="0" y="991895"/>
            <a:ext cx="12192000" cy="4762485"/>
          </a:xfrm>
          <a:prstGeom prst="rect">
            <a:avLst/>
          </a:prstGeom>
          <a:solidFill>
            <a:srgbClr val="5CBC68">
              <a:alpha val="9254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8"/>
          <p:cNvSpPr txBox="1"/>
          <p:nvPr/>
        </p:nvSpPr>
        <p:spPr>
          <a:xfrm>
            <a:off x="557595" y="2849973"/>
            <a:ext cx="6532869" cy="1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cs-CZ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Ing. Daniela Dufková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058" marR="5077" rtl="0" algn="l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cs-CZ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Manažer rozvojových a transformačních projektů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058" marR="5077" rtl="0" algn="l">
              <a:lnSpc>
                <a:spcPct val="116700"/>
              </a:lnSpc>
              <a:spcBef>
                <a:spcPts val="7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+420 725 095 048 | d.dufkova@7group.cz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058" marR="5077" rtl="0" algn="l">
              <a:lnSpc>
                <a:spcPct val="116700"/>
              </a:lnSpc>
              <a:spcBef>
                <a:spcPts val="79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www.7.cz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8"/>
          <p:cNvSpPr txBox="1"/>
          <p:nvPr/>
        </p:nvSpPr>
        <p:spPr>
          <a:xfrm>
            <a:off x="557596" y="1606750"/>
            <a:ext cx="6299324" cy="5052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cs-CZ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Kontakt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5" name="Google Shape;42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36049" y="1108075"/>
            <a:ext cx="2596772" cy="259873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18"/>
          <p:cNvSpPr txBox="1"/>
          <p:nvPr/>
        </p:nvSpPr>
        <p:spPr>
          <a:xfrm>
            <a:off x="8298180" y="6029515"/>
            <a:ext cx="2805705" cy="3431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cs-CZ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431" name="Google Shape;4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2" y="0"/>
            <a:ext cx="12198352" cy="684742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9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3" name="Google Shape;433;p19"/>
          <p:cNvSpPr txBox="1"/>
          <p:nvPr/>
        </p:nvSpPr>
        <p:spPr>
          <a:xfrm>
            <a:off x="562725" y="1200574"/>
            <a:ext cx="11283900" cy="3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Aktuality z územního plánování</a:t>
            </a:r>
            <a:b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r>
              <a:rPr i="1" lang="cs-CZ" sz="5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Veronika Šindlerová</a:t>
            </a:r>
            <a:br>
              <a:rPr b="0" i="0" lang="cs-CZ" sz="64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endParaRPr sz="6400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434" name="Google Shape;434;p19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435" name="Google Shape;435;p19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36" name="Google Shape;436;p19"/>
          <p:cNvSpPr txBox="1"/>
          <p:nvPr/>
        </p:nvSpPr>
        <p:spPr>
          <a:xfrm>
            <a:off x="6585658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lang="cs-CZ" sz="350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71cfd94fb8_0_70"/>
          <p:cNvSpPr/>
          <p:nvPr/>
        </p:nvSpPr>
        <p:spPr>
          <a:xfrm>
            <a:off x="0" y="-6225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g371cfd94fb8_0_70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g371cfd94fb8_0_70"/>
          <p:cNvSpPr txBox="1"/>
          <p:nvPr/>
        </p:nvSpPr>
        <p:spPr>
          <a:xfrm>
            <a:off x="531350" y="727575"/>
            <a:ext cx="92763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Status quo </a:t>
            </a:r>
            <a:r>
              <a:rPr lang="cs-CZ" sz="5000">
                <a:solidFill>
                  <a:schemeClr val="dk1"/>
                </a:solidFill>
                <a:latin typeface="Roboto Serif ExtraLight"/>
                <a:ea typeface="Roboto Serif ExtraLight"/>
                <a:cs typeface="Roboto Serif ExtraLight"/>
                <a:sym typeface="Roboto Serif ExtraLight"/>
              </a:rPr>
              <a:t>(VII/2025)</a:t>
            </a:r>
            <a:endParaRPr i="0" sz="5000" u="none" cap="none" strike="noStrike">
              <a:solidFill>
                <a:srgbClr val="000000"/>
              </a:solidFill>
              <a:latin typeface="Roboto Serif ExtraLight"/>
              <a:ea typeface="Roboto Serif ExtraLight"/>
              <a:cs typeface="Roboto Serif ExtraLight"/>
              <a:sym typeface="Roboto Serif ExtraLight"/>
            </a:endParaRPr>
          </a:p>
        </p:txBody>
      </p:sp>
      <p:sp>
        <p:nvSpPr>
          <p:cNvPr id="444" name="Google Shape;444;g371cfd94fb8_0_70"/>
          <p:cNvSpPr txBox="1"/>
          <p:nvPr/>
        </p:nvSpPr>
        <p:spPr>
          <a:xfrm>
            <a:off x="531350" y="3008100"/>
            <a:ext cx="11271600" cy="36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Směrnice Evropského parlamentu a Rady (EU) 2023/2413 ze dne 18. října 2023, </a:t>
            </a:r>
            <a:br>
              <a:rPr b="1"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kterou se mění směrnice (EU) 2018/2001, nařízení (EU) 2018/1999 a směrnice 98/70/ES, </a:t>
            </a:r>
            <a:b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pokud jde o podporu energie z obnovitelných zdrojů, a zrušuje směrnice Rady (EU) 2015/652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(Směrnice RED III)</a:t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15b Mapování oblastí nezbytných pro vnitrostátní příspěvky k celkovému cíli Unie v oblasti obnovitelných zdrojů energie do roku 2030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15c Oblasti pro zrychlené zavádění obnovitelných zdrojů energie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270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900">
              <a:solidFill>
                <a:srgbClr val="23232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445" name="Google Shape;445;g371cfd94fb8_0_70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6" name="Google Shape;446;g371cfd94fb8_0_70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371cfd94fb8_0_70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71cfd94fb8_0_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g371cfd94fb8_0_88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g371cfd94fb8_0_88"/>
          <p:cNvSpPr txBox="1"/>
          <p:nvPr/>
        </p:nvSpPr>
        <p:spPr>
          <a:xfrm>
            <a:off x="496550" y="1844725"/>
            <a:ext cx="1126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2000">
                <a:solidFill>
                  <a:schemeClr val="dk1"/>
                </a:solidFill>
              </a:rPr>
              <a:t>Politika územního rozvoje ČR – Změna č. 9</a:t>
            </a:r>
            <a:r>
              <a:rPr lang="cs-CZ" sz="2000">
                <a:solidFill>
                  <a:schemeClr val="dk1"/>
                </a:solidFill>
              </a:rPr>
              <a:t> (schválená vládou ČR 29. 1. 2025)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455" name="Google Shape;455;g371cfd94fb8_0_88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g371cfd94fb8_0_88"/>
          <p:cNvSpPr txBox="1"/>
          <p:nvPr/>
        </p:nvSpPr>
        <p:spPr>
          <a:xfrm>
            <a:off x="455150" y="718800"/>
            <a:ext cx="87969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15b „Nezbytné oblasti“</a:t>
            </a:r>
            <a:endParaRPr sz="50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57" name="Google Shape;457;g371cfd94fb8_0_88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58" name="Google Shape;458;g371cfd94fb8_0_88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9" name="Google Shape;459;g371cfd94fb8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800" y="2403046"/>
            <a:ext cx="11269800" cy="4132454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g371cfd94fb8_0_88"/>
          <p:cNvSpPr txBox="1"/>
          <p:nvPr/>
        </p:nvSpPr>
        <p:spPr>
          <a:xfrm>
            <a:off x="9252050" y="899700"/>
            <a:ext cx="27288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15b Mapování oblastí nezbytných </a:t>
            </a:r>
            <a:b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 vnitrostátní příspěvky k celkovému cíli Unie v oblasti obnovitelných zdrojů energie do roku 2030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71da1b5a49_0_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371da1b5a49_0_9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371da1b5a49_0_9"/>
          <p:cNvSpPr txBox="1"/>
          <p:nvPr/>
        </p:nvSpPr>
        <p:spPr>
          <a:xfrm>
            <a:off x="496550" y="1844725"/>
            <a:ext cx="1126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2000">
                <a:solidFill>
                  <a:schemeClr val="dk1"/>
                </a:solidFill>
              </a:rPr>
              <a:t>Politika územního rozvoje ČR – Změna č. 9</a:t>
            </a:r>
            <a:r>
              <a:rPr lang="cs-CZ" sz="2000">
                <a:solidFill>
                  <a:schemeClr val="dk1"/>
                </a:solidFill>
              </a:rPr>
              <a:t> (schválená vládou ČR 29. 1. 2025)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468" name="Google Shape;468;g371da1b5a49_0_9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g371da1b5a49_0_9"/>
          <p:cNvSpPr txBox="1"/>
          <p:nvPr/>
        </p:nvSpPr>
        <p:spPr>
          <a:xfrm>
            <a:off x="455150" y="718800"/>
            <a:ext cx="87969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15b „Nezbytné oblasti“</a:t>
            </a:r>
            <a:endParaRPr sz="50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70" name="Google Shape;470;g371da1b5a49_0_9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71" name="Google Shape;471;g371da1b5a49_0_9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72" name="Google Shape;472;g371da1b5a49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800" y="2403046"/>
            <a:ext cx="11269800" cy="4132454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g371da1b5a49_0_9"/>
          <p:cNvSpPr txBox="1"/>
          <p:nvPr/>
        </p:nvSpPr>
        <p:spPr>
          <a:xfrm>
            <a:off x="9252050" y="899700"/>
            <a:ext cx="27288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15b Mapování oblastí nezbytných </a:t>
            </a:r>
            <a:b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 vnitrostátní příspěvky k celkovému cíli Unie v oblasti obnovitelných zdrojů energie do roku 2030</a:t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474" name="Google Shape;474;g371da1b5a49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1425" y="2403050"/>
            <a:ext cx="7920539" cy="4132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71da1b5a49_0_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g371da1b5a49_0_23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371da1b5a49_0_23"/>
          <p:cNvSpPr txBox="1"/>
          <p:nvPr/>
        </p:nvSpPr>
        <p:spPr>
          <a:xfrm>
            <a:off x="496550" y="1844725"/>
            <a:ext cx="11269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2000">
                <a:solidFill>
                  <a:schemeClr val="dk1"/>
                </a:solidFill>
              </a:rPr>
              <a:t>Politika územního rozvoje ČR – Změna č. 9</a:t>
            </a:r>
            <a:r>
              <a:rPr lang="cs-CZ" sz="2000">
                <a:solidFill>
                  <a:schemeClr val="dk1"/>
                </a:solidFill>
              </a:rPr>
              <a:t> (schválená vládou ČR 29. 1. 2025)</a:t>
            </a:r>
            <a:endParaRPr b="1" sz="2000">
              <a:solidFill>
                <a:schemeClr val="dk1"/>
              </a:solidFill>
            </a:endParaRPr>
          </a:p>
        </p:txBody>
      </p:sp>
      <p:sp>
        <p:nvSpPr>
          <p:cNvPr id="482" name="Google Shape;482;g371da1b5a49_0_23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g371da1b5a49_0_23"/>
          <p:cNvSpPr txBox="1"/>
          <p:nvPr/>
        </p:nvSpPr>
        <p:spPr>
          <a:xfrm>
            <a:off x="455150" y="718800"/>
            <a:ext cx="87969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15b „Nezbytné oblasti“</a:t>
            </a:r>
            <a:endParaRPr sz="5000">
              <a:solidFill>
                <a:schemeClr val="dk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84" name="Google Shape;484;g371da1b5a49_0_23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85" name="Google Shape;485;g371da1b5a49_0_23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6" name="Google Shape;486;g371da1b5a49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800" y="2403046"/>
            <a:ext cx="11269800" cy="4132454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g371da1b5a49_0_23"/>
          <p:cNvSpPr txBox="1"/>
          <p:nvPr/>
        </p:nvSpPr>
        <p:spPr>
          <a:xfrm>
            <a:off x="9252050" y="899700"/>
            <a:ext cx="27288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15b Mapování oblastí nezbytných </a:t>
            </a:r>
            <a:b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 vnitrostátní příspěvky k celkovému cíli Unie v oblasti obnovitelných zdrojů energie do roku 2030</a:t>
            </a:r>
            <a:endParaRPr sz="1000">
              <a:solidFill>
                <a:schemeClr val="dk1"/>
              </a:solidFill>
            </a:endParaRPr>
          </a:p>
        </p:txBody>
      </p:sp>
      <p:pic>
        <p:nvPicPr>
          <p:cNvPr id="488" name="Google Shape;488;g371da1b5a49_0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1425" y="2403050"/>
            <a:ext cx="7920539" cy="4132451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g371da1b5a49_0_23"/>
          <p:cNvSpPr/>
          <p:nvPr/>
        </p:nvSpPr>
        <p:spPr>
          <a:xfrm>
            <a:off x="2477550" y="2772550"/>
            <a:ext cx="7236900" cy="9450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490" name="Google Shape;490;g371da1b5a49_0_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0" y="2772544"/>
            <a:ext cx="12191999" cy="3762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71da1b5a49_0_38"/>
          <p:cNvSpPr/>
          <p:nvPr/>
        </p:nvSpPr>
        <p:spPr>
          <a:xfrm>
            <a:off x="0" y="-6225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g371da1b5a49_0_38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371da1b5a49_0_38"/>
          <p:cNvSpPr txBox="1"/>
          <p:nvPr/>
        </p:nvSpPr>
        <p:spPr>
          <a:xfrm>
            <a:off x="531350" y="727575"/>
            <a:ext cx="112716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15c „Akcelerační oblasti“</a:t>
            </a:r>
            <a:endParaRPr i="0" sz="50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cxnSp>
        <p:nvCxnSpPr>
          <p:cNvPr id="498" name="Google Shape;498;g371da1b5a49_0_38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99" name="Google Shape;499;g371da1b5a49_0_38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371da1b5a49_0_38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g371da1b5a49_0_38"/>
          <p:cNvSpPr txBox="1"/>
          <p:nvPr/>
        </p:nvSpPr>
        <p:spPr>
          <a:xfrm>
            <a:off x="565700" y="1929675"/>
            <a:ext cx="11204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15c Oblasti pro zrychlené zavádění obnovitelných zdrojů energie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502" name="Google Shape;502;g371da1b5a49_0_38"/>
          <p:cNvSpPr txBox="1"/>
          <p:nvPr/>
        </p:nvSpPr>
        <p:spPr>
          <a:xfrm>
            <a:off x="531350" y="3604050"/>
            <a:ext cx="11271600" cy="290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1900">
                <a:solidFill>
                  <a:srgbClr val="232323"/>
                </a:solidFill>
                <a:latin typeface="Poppins"/>
                <a:ea typeface="Poppins"/>
                <a:cs typeface="Poppins"/>
                <a:sym typeface="Poppins"/>
              </a:rPr>
              <a:t>ZÁKON č. 249/2025 Sb</a:t>
            </a:r>
            <a:r>
              <a:rPr lang="cs-CZ" sz="1900">
                <a:solidFill>
                  <a:srgbClr val="232323"/>
                </a:solidFill>
                <a:latin typeface="Poppins"/>
                <a:ea typeface="Poppins"/>
                <a:cs typeface="Poppins"/>
                <a:sym typeface="Poppins"/>
              </a:rPr>
              <a:t>. ze dne 2. července 2025</a:t>
            </a:r>
            <a:endParaRPr sz="1900">
              <a:solidFill>
                <a:srgbClr val="23232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-CZ" sz="1900">
                <a:solidFill>
                  <a:srgbClr val="232323"/>
                </a:solidFill>
                <a:latin typeface="Poppins"/>
                <a:ea typeface="Poppins"/>
                <a:cs typeface="Poppins"/>
                <a:sym typeface="Poppins"/>
              </a:rPr>
              <a:t>o urychlení využívání některých obnovitelných zdrojů energie a o změně souvisejících zákonů (zákon o urychlení využívání obnovitelných zdrojů energie)</a:t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270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100">
                <a:solidFill>
                  <a:schemeClr val="dk1"/>
                </a:solidFill>
              </a:rPr>
              <a:t>➔ </a:t>
            </a:r>
            <a: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Vyšel v pátek 25. 7. 2025 ve Sbírce zákonů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270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100">
                <a:solidFill>
                  <a:schemeClr val="dk1"/>
                </a:solidFill>
              </a:rPr>
              <a:t>➔ </a:t>
            </a:r>
            <a:r>
              <a:rPr lang="cs-CZ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Účinný od  1. 8. 2025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71da1b5a49_0_56"/>
          <p:cNvSpPr/>
          <p:nvPr/>
        </p:nvSpPr>
        <p:spPr>
          <a:xfrm>
            <a:off x="0" y="-6225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71da1b5a49_0_56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9" name="Google Shape;509;g371da1b5a49_0_56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10" name="Google Shape;510;g371da1b5a49_0_56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g371da1b5a49_0_56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2" name="Google Shape;512;g371da1b5a49_0_56"/>
          <p:cNvSpPr txBox="1"/>
          <p:nvPr/>
        </p:nvSpPr>
        <p:spPr>
          <a:xfrm>
            <a:off x="565700" y="1929675"/>
            <a:ext cx="11204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15c Oblasti pro zrychlené zavádění obnovitelných zdrojů energie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513" name="Google Shape;513;g371da1b5a49_0_56"/>
          <p:cNvSpPr txBox="1"/>
          <p:nvPr/>
        </p:nvSpPr>
        <p:spPr>
          <a:xfrm>
            <a:off x="532250" y="2712550"/>
            <a:ext cx="11271600" cy="3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Plocha určená pro umístění OZE vymezená v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1270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➔ Územním rozvojovém plánu (ÚRP) &gt; Akcelerační oblasti celostátního významu</a:t>
            </a:r>
            <a:b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➔ Zásadách územního rozvoje (ZÚR) &gt; Akcelerační oblasti nadmístního významu</a:t>
            </a:r>
            <a:b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➔ Územním plánu (ÚP) &gt; Akcelerační oblasti místního významu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1270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+ územní opatření 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čeká se na prováděcí právní předpis + novelu stavebního zákona</a:t>
            </a:r>
            <a:endParaRPr i="1"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(pro každou akcelerační oblast musí být provedené biologické hodnocení v měřítku hodnocení vlivu záměru na životní prostředí (EIA))</a:t>
            </a:r>
            <a:endParaRPr sz="2000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  <a:p>
            <a:pPr indent="0" lvl="0" marL="1270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rgbClr val="23232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4" name="Google Shape;514;g371da1b5a49_0_56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5" name="Google Shape;515;g371da1b5a49_0_56"/>
          <p:cNvSpPr txBox="1"/>
          <p:nvPr/>
        </p:nvSpPr>
        <p:spPr>
          <a:xfrm>
            <a:off x="531350" y="727575"/>
            <a:ext cx="112716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15c „Akcelerační oblasti“</a:t>
            </a:r>
            <a:endParaRPr i="0" sz="50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71da1b5a49_0_7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1" name="Google Shape;521;g371da1b5a49_0_71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2" name="Google Shape;522;g371da1b5a49_0_71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g371da1b5a49_0_71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4" name="Google Shape;524;g371da1b5a49_0_71"/>
          <p:cNvSpPr txBox="1"/>
          <p:nvPr/>
        </p:nvSpPr>
        <p:spPr>
          <a:xfrm>
            <a:off x="565700" y="1929675"/>
            <a:ext cx="11204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15c Oblasti pro zrychlené zavádění obnovitelných zdrojů energie</a:t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525" name="Google Shape;525;g371da1b5a49_0_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7075" y="2213325"/>
            <a:ext cx="1286950" cy="12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g371da1b5a49_0_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7075" y="3745387"/>
            <a:ext cx="1275556" cy="128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g371da1b5a49_0_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8740" y="3836499"/>
            <a:ext cx="1070556" cy="1104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g371da1b5a49_0_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8660" y="3961761"/>
            <a:ext cx="854167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g371da1b5a49_0_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87075" y="5277425"/>
            <a:ext cx="1286950" cy="12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g371da1b5a49_0_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88650" y="5531626"/>
            <a:ext cx="3177617" cy="854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g371da1b5a49_0_71"/>
          <p:cNvSpPr txBox="1"/>
          <p:nvPr/>
        </p:nvSpPr>
        <p:spPr>
          <a:xfrm>
            <a:off x="566450" y="2627975"/>
            <a:ext cx="15378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Stát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ÚRP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2" name="Google Shape;532;g371da1b5a49_0_71"/>
          <p:cNvSpPr txBox="1"/>
          <p:nvPr/>
        </p:nvSpPr>
        <p:spPr>
          <a:xfrm>
            <a:off x="566450" y="4237825"/>
            <a:ext cx="15378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Kraj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ZÚR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3" name="Google Shape;533;g371da1b5a49_0_71"/>
          <p:cNvSpPr txBox="1"/>
          <p:nvPr/>
        </p:nvSpPr>
        <p:spPr>
          <a:xfrm>
            <a:off x="547625" y="5687925"/>
            <a:ext cx="15378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Obec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ÚP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4" name="Google Shape;534;g371da1b5a49_0_71"/>
          <p:cNvSpPr txBox="1"/>
          <p:nvPr/>
        </p:nvSpPr>
        <p:spPr>
          <a:xfrm>
            <a:off x="531350" y="727575"/>
            <a:ext cx="112716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15c „Akcelerační oblasti“</a:t>
            </a:r>
            <a:endParaRPr i="0" sz="50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71da1b5a49_0_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0" name="Google Shape;540;g371da1b5a49_0_99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41" name="Google Shape;541;g371da1b5a49_0_99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g371da1b5a49_0_99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3" name="Google Shape;543;g371da1b5a49_0_99"/>
          <p:cNvSpPr txBox="1"/>
          <p:nvPr/>
        </p:nvSpPr>
        <p:spPr>
          <a:xfrm>
            <a:off x="565700" y="1929675"/>
            <a:ext cx="11204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15c Oblasti pro zrychlené zavádění obnovitelných zdrojů energie</a:t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544" name="Google Shape;544;g371da1b5a49_0_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7075" y="2213325"/>
            <a:ext cx="1286950" cy="12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g371da1b5a49_0_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7075" y="3745387"/>
            <a:ext cx="1275556" cy="128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g371da1b5a49_0_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8740" y="3836499"/>
            <a:ext cx="1070556" cy="1104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g371da1b5a49_0_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88660" y="3961761"/>
            <a:ext cx="854167" cy="854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g371da1b5a49_0_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87075" y="5277425"/>
            <a:ext cx="1286950" cy="128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g371da1b5a49_0_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88650" y="5531626"/>
            <a:ext cx="3177617" cy="854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g371da1b5a49_0_99"/>
          <p:cNvSpPr txBox="1"/>
          <p:nvPr/>
        </p:nvSpPr>
        <p:spPr>
          <a:xfrm>
            <a:off x="566450" y="2627975"/>
            <a:ext cx="15378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Stát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ÚRP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1" name="Google Shape;551;g371da1b5a49_0_99"/>
          <p:cNvSpPr txBox="1"/>
          <p:nvPr/>
        </p:nvSpPr>
        <p:spPr>
          <a:xfrm>
            <a:off x="566450" y="4237825"/>
            <a:ext cx="1537800" cy="5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Kraj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ZÚR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2" name="Google Shape;552;g371da1b5a49_0_99"/>
          <p:cNvSpPr txBox="1"/>
          <p:nvPr/>
        </p:nvSpPr>
        <p:spPr>
          <a:xfrm>
            <a:off x="547625" y="5687925"/>
            <a:ext cx="15378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Obec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/ ÚP</a:t>
            </a:r>
            <a:endParaRPr sz="2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3" name="Google Shape;553;g371da1b5a49_0_99"/>
          <p:cNvSpPr txBox="1"/>
          <p:nvPr/>
        </p:nvSpPr>
        <p:spPr>
          <a:xfrm>
            <a:off x="531350" y="727575"/>
            <a:ext cx="112716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15c „Akcelerační oblasti“</a:t>
            </a:r>
            <a:endParaRPr i="0" sz="50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54" name="Google Shape;554;g371da1b5a49_0_99"/>
          <p:cNvSpPr txBox="1"/>
          <p:nvPr/>
        </p:nvSpPr>
        <p:spPr>
          <a:xfrm>
            <a:off x="5088650" y="2184313"/>
            <a:ext cx="6753900" cy="14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Dle Národního plánu obnovy závazek ČR vymezit do roku 2026 </a:t>
            </a:r>
            <a:br>
              <a:rPr lang="cs-CZ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1. skupinu akceleračních oblastí na celostátní úrovni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16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(Výzkumný ústav pro krajinu, v.v.i. (dříve VÚKOZ) ve spolupráci </a:t>
            </a:r>
            <a:br>
              <a:rPr i="1" lang="cs-CZ" sz="16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</a:br>
            <a:r>
              <a:rPr i="1" lang="cs-CZ" sz="1600">
                <a:solidFill>
                  <a:schemeClr val="dk1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s MMR, MPO a MŽP připravuje vymezení)</a:t>
            </a:r>
            <a:endParaRPr sz="2900">
              <a:solidFill>
                <a:schemeClr val="dk1"/>
              </a:solidFill>
              <a:latin typeface="Poppins ExtraLight"/>
              <a:ea typeface="Poppins ExtraLight"/>
              <a:cs typeface="Poppins ExtraLight"/>
              <a:sym typeface="Poppins ExtraLight"/>
            </a:endParaRPr>
          </a:p>
        </p:txBody>
      </p:sp>
      <p:cxnSp>
        <p:nvCxnSpPr>
          <p:cNvPr id="555" name="Google Shape;555;g371da1b5a49_0_99"/>
          <p:cNvCxnSpPr/>
          <p:nvPr/>
        </p:nvCxnSpPr>
        <p:spPr>
          <a:xfrm>
            <a:off x="3124853" y="3534037"/>
            <a:ext cx="0" cy="17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6" name="Google Shape;556;g371da1b5a49_0_99"/>
          <p:cNvCxnSpPr/>
          <p:nvPr/>
        </p:nvCxnSpPr>
        <p:spPr>
          <a:xfrm>
            <a:off x="3124853" y="5066087"/>
            <a:ext cx="0" cy="17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7" name="Google Shape;557;g371da1b5a49_0_99"/>
          <p:cNvCxnSpPr/>
          <p:nvPr/>
        </p:nvCxnSpPr>
        <p:spPr>
          <a:xfrm>
            <a:off x="5515750" y="4909050"/>
            <a:ext cx="0" cy="54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1da1b5a49_0_122"/>
          <p:cNvSpPr/>
          <p:nvPr/>
        </p:nvSpPr>
        <p:spPr>
          <a:xfrm>
            <a:off x="0" y="-6225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g371da1b5a49_0_122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4" name="Google Shape;564;g371da1b5a49_0_122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65" name="Google Shape;565;g371da1b5a49_0_122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g371da1b5a49_0_122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7" name="Google Shape;567;g371da1b5a49_0_122"/>
          <p:cNvSpPr txBox="1"/>
          <p:nvPr/>
        </p:nvSpPr>
        <p:spPr>
          <a:xfrm>
            <a:off x="565700" y="1929675"/>
            <a:ext cx="11204700" cy="2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Čl. 15c Oblasti pro zrychlené zavádění obnovitelných zdrojů energie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568" name="Google Shape;568;g371da1b5a49_0_122"/>
          <p:cNvSpPr txBox="1"/>
          <p:nvPr/>
        </p:nvSpPr>
        <p:spPr>
          <a:xfrm>
            <a:off x="532250" y="2745000"/>
            <a:ext cx="11271600" cy="361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Možnost ovlivnění vymezení akceleračních oblastí ze strany kraje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Neformální diskuse se zástupci MPO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Připomínky v rámci projednání Změny č. 2 ÚRP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Možnost ovlivnění vymezení akceleračních oblastí ze strany obcí </a:t>
            </a:r>
            <a:endParaRPr sz="2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Připomínky v rámci projednání Změny č. 2 ÚRP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Připomínky v rámci projednání Změny ZÚR</a:t>
            </a:r>
            <a:endParaRPr sz="1900">
              <a:solidFill>
                <a:srgbClr val="23232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9" name="Google Shape;569;g371da1b5a49_0_122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0" name="Google Shape;570;g371da1b5a49_0_122"/>
          <p:cNvSpPr txBox="1"/>
          <p:nvPr/>
        </p:nvSpPr>
        <p:spPr>
          <a:xfrm>
            <a:off x="531350" y="727575"/>
            <a:ext cx="112716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50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Čl. 15c „Akcelerační oblasti“</a:t>
            </a:r>
            <a:endParaRPr i="0" sz="50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71da1b5a49_0_152"/>
          <p:cNvSpPr/>
          <p:nvPr/>
        </p:nvSpPr>
        <p:spPr>
          <a:xfrm>
            <a:off x="0" y="-6225"/>
            <a:ext cx="1219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371da1b5a49_0_152"/>
          <p:cNvSpPr txBox="1"/>
          <p:nvPr/>
        </p:nvSpPr>
        <p:spPr>
          <a:xfrm>
            <a:off x="531340" y="4401304"/>
            <a:ext cx="111294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b="0" i="0" lang="cs-CZ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Sem patří nadpis prezentace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7" name="Google Shape;577;g371da1b5a49_0_152"/>
          <p:cNvCxnSpPr/>
          <p:nvPr/>
        </p:nvCxnSpPr>
        <p:spPr>
          <a:xfrm>
            <a:off x="353596" y="718775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78" name="Google Shape;578;g371da1b5a49_0_152"/>
          <p:cNvSpPr/>
          <p:nvPr/>
        </p:nvSpPr>
        <p:spPr>
          <a:xfrm>
            <a:off x="14536209" y="6506548"/>
            <a:ext cx="824400" cy="19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371da1b5a49_0_152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0" name="Google Shape;580;g371da1b5a49_0_152"/>
          <p:cNvSpPr txBox="1"/>
          <p:nvPr/>
        </p:nvSpPr>
        <p:spPr>
          <a:xfrm>
            <a:off x="307925" y="0"/>
            <a:ext cx="10008900" cy="71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2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Aktuality z územního plánování</a:t>
            </a:r>
            <a:endParaRPr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1" name="Google Shape;581;g371da1b5a49_0_152"/>
          <p:cNvSpPr txBox="1"/>
          <p:nvPr/>
        </p:nvSpPr>
        <p:spPr>
          <a:xfrm>
            <a:off x="353600" y="1009875"/>
            <a:ext cx="114495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Roboto Serif Medium"/>
              <a:buNone/>
            </a:pPr>
            <a:r>
              <a:rPr lang="cs-CZ" sz="47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Doporučení pro Ústecký kraj a obce</a:t>
            </a:r>
            <a:endParaRPr i="0" sz="4700" u="none" cap="none" strike="noStrike">
              <a:solidFill>
                <a:srgbClr val="000000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582" name="Google Shape;582;g371da1b5a49_0_152"/>
          <p:cNvSpPr txBox="1"/>
          <p:nvPr/>
        </p:nvSpPr>
        <p:spPr>
          <a:xfrm>
            <a:off x="374700" y="1997100"/>
            <a:ext cx="11449500" cy="11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Vyjasnění „triády“ usměrnění umísťování OZE na svém území (neformální shoda, koncepční studie, územní studie krajiny,…..)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25454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3" name="Google Shape;583;g371da1b5a49_0_152"/>
          <p:cNvSpPr txBox="1"/>
          <p:nvPr/>
        </p:nvSpPr>
        <p:spPr>
          <a:xfrm>
            <a:off x="353600" y="3625550"/>
            <a:ext cx="3095700" cy="2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>
                <a:solidFill>
                  <a:srgbClr val="00B05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CHCEME</a:t>
            </a:r>
            <a:endParaRPr sz="4000">
              <a:solidFill>
                <a:srgbClr val="00B05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25454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Plochy, které obec chce taxativně vymezit přímo pro 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umisťování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výroben elektřiny z OZE</a:t>
            </a:r>
            <a:endParaRPr sz="2000">
              <a:solidFill>
                <a:srgbClr val="00B05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4" name="Google Shape;584;g371da1b5a49_0_152"/>
          <p:cNvSpPr txBox="1"/>
          <p:nvPr/>
        </p:nvSpPr>
        <p:spPr>
          <a:xfrm>
            <a:off x="3747200" y="3637025"/>
            <a:ext cx="4307100" cy="2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>
                <a:solidFill>
                  <a:srgbClr val="AF7263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PŘIPOUŠTÍME</a:t>
            </a:r>
            <a:endParaRPr sz="4000">
              <a:solidFill>
                <a:srgbClr val="00B05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25454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Plochy, kde obec připustí 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umisťování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výroben elektřiny </a:t>
            </a:r>
            <a:b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 OZE jako doplňkovou funkci </a:t>
            </a:r>
            <a:b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k jiné funkci (např. agrovoltaika, FVE na budovách atp.)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25454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5" name="Google Shape;585;g371da1b5a49_0_152"/>
          <p:cNvSpPr txBox="1"/>
          <p:nvPr/>
        </p:nvSpPr>
        <p:spPr>
          <a:xfrm>
            <a:off x="8554850" y="3637025"/>
            <a:ext cx="3095700" cy="26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NECHCEME</a:t>
            </a:r>
            <a:endParaRPr sz="4000">
              <a:solidFill>
                <a:srgbClr val="00B05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lnSpc>
                <a:spcPct val="125454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Plochy, kde obec chce explicitně vyloučit 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umisťování</a:t>
            </a:r>
            <a:r>
              <a:rPr lang="cs-CZ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výroben elektřiny z OZE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590" name="Google Shape;59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0" y="0"/>
            <a:ext cx="12198348" cy="6902827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0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2" name="Google Shape;592;p20"/>
          <p:cNvSpPr txBox="1"/>
          <p:nvPr/>
        </p:nvSpPr>
        <p:spPr>
          <a:xfrm>
            <a:off x="562720" y="824264"/>
            <a:ext cx="11284020" cy="21965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lang="cs-CZ" sz="6600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Aktuality z energetiky</a:t>
            </a:r>
            <a:b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r>
              <a:rPr b="0" i="1" lang="cs-CZ" sz="51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David Matušk</a:t>
            </a:r>
            <a:r>
              <a:rPr i="1" lang="cs-CZ" sz="51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20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594" name="Google Shape;594;p20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95" name="Google Shape;595;p20"/>
          <p:cNvSpPr txBox="1"/>
          <p:nvPr/>
        </p:nvSpPr>
        <p:spPr>
          <a:xfrm>
            <a:off x="6668633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i="0" lang="cs-CZ" sz="350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96" name="Google Shape;596;p20"/>
          <p:cNvSpPr txBox="1"/>
          <p:nvPr/>
        </p:nvSpPr>
        <p:spPr>
          <a:xfrm>
            <a:off x="596656" y="3344643"/>
            <a:ext cx="8155460" cy="1759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oppin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žárovka, Zářivka, světlo&#10;&#10;Popis byl vytvořen automaticky" id="601" name="Google Shape;601;g371dd79d659_0_554"/>
          <p:cNvPicPr preferRelativeResize="0"/>
          <p:nvPr/>
        </p:nvPicPr>
        <p:blipFill rotWithShape="1">
          <a:blip r:embed="rId3">
            <a:alphaModFix/>
          </a:blip>
          <a:srcRect b="331" l="0" r="0" t="34708"/>
          <a:stretch/>
        </p:blipFill>
        <p:spPr>
          <a:xfrm>
            <a:off x="0" y="0"/>
            <a:ext cx="12192000" cy="4927093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g371dd79d659_0_554"/>
          <p:cNvSpPr txBox="1"/>
          <p:nvPr>
            <p:ph type="title"/>
          </p:nvPr>
        </p:nvSpPr>
        <p:spPr>
          <a:xfrm>
            <a:off x="625641" y="5219982"/>
            <a:ext cx="11008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facad"/>
              <a:buNone/>
            </a:pPr>
            <a:r>
              <a:rPr b="0" i="0" lang="cs-CZ" sz="4000" u="none" strike="noStrike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Energetická efektivita na první místě</a:t>
            </a:r>
            <a:r>
              <a:rPr b="0" i="0" lang="cs-CZ" sz="2400" u="none" strike="noStrike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	           (Energy efficiency first)</a:t>
            </a:r>
            <a:endParaRPr sz="44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03" name="Google Shape;603;g371dd79d659_0_5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10197" y="254794"/>
            <a:ext cx="1639750" cy="928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71dd79d659_0_560"/>
          <p:cNvSpPr txBox="1"/>
          <p:nvPr/>
        </p:nvSpPr>
        <p:spPr>
          <a:xfrm>
            <a:off x="264261" y="176165"/>
            <a:ext cx="104037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facad"/>
              <a:buNone/>
            </a:pPr>
            <a:r>
              <a:rPr b="1" i="0" lang="cs-CZ" sz="48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LEX OZE I</a:t>
            </a:r>
            <a:endParaRPr b="1" sz="48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09" name="Google Shape;609;g371dd79d659_0_5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g371dd79d659_0_560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11" name="Google Shape;611;g371dd79d659_0_560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12" name="Google Shape;612;g371dd79d659_0_560"/>
          <p:cNvSpPr txBox="1"/>
          <p:nvPr/>
        </p:nvSpPr>
        <p:spPr>
          <a:xfrm>
            <a:off x="384790" y="1143000"/>
            <a:ext cx="33321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Licence a stavební povolení</a:t>
            </a:r>
            <a:br>
              <a:rPr b="0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</a:br>
            <a:r>
              <a:rPr b="0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Instalovaný objem menší než 50 kW není nutná licence na výrobu elektřiny od Energetického regulačního úřadu.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T</a:t>
            </a:r>
            <a:r>
              <a:rPr b="0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ento krok doplňuje i změnu stavebního zákona, která uvádí, že pro malé zdroje do 50kW není potřeba územní souhlas, ani stavební povolení nebo ohlášení stavebnímu úřadu.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>
              <a:solidFill>
                <a:srgbClr val="444444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Veřejný zájem</a:t>
            </a:r>
            <a:br>
              <a:rPr b="0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</a:br>
            <a:r>
              <a:rPr b="0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Novela nově definuje výrobny elektřiny z obnovitelných zdrojů energie nebo nízkouhlíkové výrobny elektřiny o celkovém instalovaném elektrickém výkonu 1 MW a více mezi stavby veřejného zájmu. To znamená, že v případě jejich instalace není nutné mít schválenou změnu územního plánu.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4444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1.1.2023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444444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Sdílení v bytových domech (ERÚ)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- </a:t>
            </a:r>
            <a:r>
              <a:rPr i="0" lang="cs-CZ" sz="1200">
                <a:solidFill>
                  <a:srgbClr val="444444"/>
                </a:solidFill>
                <a:latin typeface="Afacad"/>
                <a:ea typeface="Afacad"/>
                <a:cs typeface="Afacad"/>
                <a:sym typeface="Afacad"/>
              </a:rPr>
              <a:t>využilo 154 skupin (do konce r. 2024 nutná registrace u EDC)</a:t>
            </a:r>
            <a:endParaRPr/>
          </a:p>
        </p:txBody>
      </p:sp>
      <p:pic>
        <p:nvPicPr>
          <p:cNvPr id="613" name="Google Shape;613;g371dd79d659_0_560"/>
          <p:cNvPicPr preferRelativeResize="0"/>
          <p:nvPr/>
        </p:nvPicPr>
        <p:blipFill rotWithShape="1">
          <a:blip r:embed="rId4">
            <a:alphaModFix/>
          </a:blip>
          <a:srcRect b="11995" l="794" r="16492" t="17442"/>
          <a:stretch/>
        </p:blipFill>
        <p:spPr>
          <a:xfrm>
            <a:off x="4012936" y="1567503"/>
            <a:ext cx="7742712" cy="4128303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g371dd79d659_0_560"/>
          <p:cNvSpPr/>
          <p:nvPr/>
        </p:nvSpPr>
        <p:spPr>
          <a:xfrm>
            <a:off x="3929808" y="5679549"/>
            <a:ext cx="1271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facad"/>
              <a:buNone/>
            </a:pPr>
            <a:r>
              <a:rPr b="0" i="0" lang="cs-CZ" sz="1100" u="none" cap="none" strike="noStrike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Zdroj: ERÚ, ISFOR</a:t>
            </a:r>
            <a:endParaRPr b="0" i="0" sz="1800" u="none" cap="none" strike="noStrike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71dd79d659_0_570"/>
          <p:cNvSpPr txBox="1"/>
          <p:nvPr/>
        </p:nvSpPr>
        <p:spPr>
          <a:xfrm>
            <a:off x="264261" y="176165"/>
            <a:ext cx="104037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facad"/>
              <a:buNone/>
            </a:pPr>
            <a:r>
              <a:rPr b="1" i="0" lang="cs-CZ" sz="48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LEX OZE II</a:t>
            </a:r>
            <a:endParaRPr b="1" sz="48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20" name="Google Shape;620;g371dd79d659_0_5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g371dd79d659_0_5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5415" y="2546500"/>
            <a:ext cx="3960001" cy="2635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g371dd79d659_0_5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5415" y="3639620"/>
            <a:ext cx="3960000" cy="264128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g371dd79d659_0_570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24" name="Google Shape;624;g371dd79d659_0_570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25" name="Google Shape;625;g371dd79d659_0_570"/>
          <p:cNvPicPr preferRelativeResize="0"/>
          <p:nvPr/>
        </p:nvPicPr>
        <p:blipFill rotWithShape="1">
          <a:blip r:embed="rId6">
            <a:alphaModFix/>
          </a:blip>
          <a:srcRect b="19924" l="11980" r="62556" t="39670"/>
          <a:stretch/>
        </p:blipFill>
        <p:spPr>
          <a:xfrm>
            <a:off x="7848719" y="1636263"/>
            <a:ext cx="4207968" cy="2816983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g371dd79d659_0_570"/>
          <p:cNvSpPr txBox="1"/>
          <p:nvPr/>
        </p:nvSpPr>
        <p:spPr>
          <a:xfrm>
            <a:off x="566980" y="1262817"/>
            <a:ext cx="54630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cs-CZ" sz="16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Definice energetických společenství</a:t>
            </a:r>
            <a:endParaRPr/>
          </a:p>
          <a:p>
            <a:pPr indent="-171450" lvl="0" marL="17145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cs-CZ" sz="16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Sdílení elektřiny</a:t>
            </a:r>
            <a:endParaRPr/>
          </a:p>
          <a:p>
            <a:pPr indent="-171450" lvl="0" marL="17145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cs-CZ" sz="16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Práva a povinnosti energetických společenství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71dd79d659_0_581"/>
          <p:cNvSpPr txBox="1"/>
          <p:nvPr/>
        </p:nvSpPr>
        <p:spPr>
          <a:xfrm>
            <a:off x="264261" y="176165"/>
            <a:ext cx="104037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facad"/>
              <a:buNone/>
            </a:pPr>
            <a:r>
              <a:rPr b="1" i="0" lang="cs-CZ" sz="48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LEX OZE III</a:t>
            </a:r>
            <a:endParaRPr/>
          </a:p>
        </p:txBody>
      </p:sp>
      <p:pic>
        <p:nvPicPr>
          <p:cNvPr id="632" name="Google Shape;632;g371dd79d659_0_5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g371dd79d659_0_581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34" name="Google Shape;634;g371dd79d659_0_581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35" name="Google Shape;635;g371dd79d659_0_581"/>
          <p:cNvSpPr txBox="1"/>
          <p:nvPr/>
        </p:nvSpPr>
        <p:spPr>
          <a:xfrm>
            <a:off x="510943" y="1659862"/>
            <a:ext cx="6424200" cy="30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Implementace RED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Akumulace, agregace, flexibilita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- bateriová úložiště, ukládání do tepla/vody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Silnější ochrana spotřebitelů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 - obchodníci nesmí omezit zákazníka ve sdílení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Stavební povolení nebude potřeba nově u instalací až do 100 kW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16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vs. nařízení vlády z 20.11.2024 (MO)</a:t>
            </a:r>
            <a:endParaRPr/>
          </a:p>
        </p:txBody>
      </p:sp>
      <p:pic>
        <p:nvPicPr>
          <p:cNvPr id="636" name="Google Shape;636;g371dd79d659_0_581"/>
          <p:cNvPicPr preferRelativeResize="0"/>
          <p:nvPr/>
        </p:nvPicPr>
        <p:blipFill rotWithShape="1">
          <a:blip r:embed="rId4">
            <a:alphaModFix/>
          </a:blip>
          <a:srcRect b="9866" l="13830" r="64350" t="16120"/>
          <a:stretch/>
        </p:blipFill>
        <p:spPr>
          <a:xfrm>
            <a:off x="9020984" y="2295935"/>
            <a:ext cx="2660070" cy="3806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g371dd79d659_0_581"/>
          <p:cNvPicPr preferRelativeResize="0"/>
          <p:nvPr/>
        </p:nvPicPr>
        <p:blipFill rotWithShape="1">
          <a:blip r:embed="rId5">
            <a:alphaModFix/>
          </a:blip>
          <a:srcRect b="9869" l="13734" r="64349" t="55599"/>
          <a:stretch/>
        </p:blipFill>
        <p:spPr>
          <a:xfrm>
            <a:off x="5466130" y="1408107"/>
            <a:ext cx="3563008" cy="2368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1dd79d659_0_591"/>
          <p:cNvSpPr txBox="1"/>
          <p:nvPr/>
        </p:nvSpPr>
        <p:spPr>
          <a:xfrm>
            <a:off x="264261" y="176165"/>
            <a:ext cx="104037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facad"/>
              <a:buNone/>
            </a:pPr>
            <a:r>
              <a:rPr b="1" i="0" lang="cs-CZ" sz="48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LEX </a:t>
            </a:r>
            <a:r>
              <a:rPr b="1" lang="cs-CZ" sz="4800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plyn</a:t>
            </a:r>
            <a:endParaRPr b="1" i="0" sz="4800" u="none" strike="noStrike">
              <a:solidFill>
                <a:srgbClr val="3F3F3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43" name="Google Shape;643;g371dd79d659_0_5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371dd79d659_0_591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45" name="Google Shape;645;g371dd79d659_0_591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46" name="Google Shape;646;g371dd79d659_0_591"/>
          <p:cNvSpPr txBox="1"/>
          <p:nvPr/>
        </p:nvSpPr>
        <p:spPr>
          <a:xfrm>
            <a:off x="510943" y="1659862"/>
            <a:ext cx="6424200" cy="30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Novela zjednodušuje povolovací procesy pro nové plynové elektrárny s výkonem nad 100 MW a vytváří předvídatelné podmínky pro investory.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zákaz „mařičů“ elektřiny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novela rozšiřuje povinnosti výkupu tepla z OZE i na odpadní teplo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dvou let můžeme čekat odblokování připojení na řadě míst, kde nyní vinou spekulativních smluv není možné nový zdroj připojit</a:t>
            </a:r>
            <a:endParaRPr/>
          </a:p>
        </p:txBody>
      </p:sp>
      <p:pic>
        <p:nvPicPr>
          <p:cNvPr id="647" name="Google Shape;647;g371dd79d659_0_5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5190" y="3429000"/>
            <a:ext cx="5052351" cy="2837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71dd79d659_0_600"/>
          <p:cNvSpPr txBox="1"/>
          <p:nvPr/>
        </p:nvSpPr>
        <p:spPr>
          <a:xfrm>
            <a:off x="264261" y="176165"/>
            <a:ext cx="104037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facad"/>
              <a:buNone/>
            </a:pPr>
            <a:r>
              <a:rPr b="1" i="0" lang="cs-CZ" sz="48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Sdílení elektřiny z OZE</a:t>
            </a:r>
            <a:endParaRPr b="1" sz="48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53" name="Google Shape;653;g371dd79d659_0_6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g371dd79d659_0_600"/>
          <p:cNvSpPr txBox="1"/>
          <p:nvPr/>
        </p:nvSpPr>
        <p:spPr>
          <a:xfrm>
            <a:off x="1426953" y="1577353"/>
            <a:ext cx="9273300" cy="25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„energetická společenství“ </a:t>
            </a: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(širší skupina sdílení) by měla již nyní provést </a:t>
            </a:r>
            <a:r>
              <a:rPr b="1" lang="cs-CZ" sz="1050">
                <a:solidFill>
                  <a:srgbClr val="FF0000"/>
                </a:solidFill>
                <a:latin typeface="Afacad"/>
                <a:ea typeface="Afacad"/>
                <a:cs typeface="Afacad"/>
                <a:sym typeface="Afacad"/>
              </a:rPr>
              <a:t>registraci u ERÚ </a:t>
            </a: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(Energetický regulační úřad)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Díky tomu získá registrační číslo, které je pro registraci energetických společenství u EDC (Elektroenergetické datové centrum, a.s.) nezbytná.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5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„aktivní zákazník“ </a:t>
            </a: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registraci  u ERÚ neprovádí.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Administrativní </a:t>
            </a:r>
            <a:r>
              <a:rPr b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náročnost </a:t>
            </a:r>
            <a:r>
              <a:rPr b="1" lang="cs-CZ" sz="1050">
                <a:solidFill>
                  <a:srgbClr val="FF0000"/>
                </a:solidFill>
                <a:latin typeface="Afacad"/>
                <a:ea typeface="Afacad"/>
                <a:cs typeface="Afacad"/>
                <a:sym typeface="Afacad"/>
              </a:rPr>
              <a:t>registrace u EDC </a:t>
            </a:r>
            <a:r>
              <a:rPr b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- </a:t>
            </a: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řeší „správce skupiny sdílení“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AutoNum type="arabicParenR"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Sjednání smlouvy o přístupu do EDC (bezplatně, online)</a:t>
            </a:r>
            <a:endParaRPr sz="105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AutoNum type="arabicParenR"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Registrace výrobce u EDC</a:t>
            </a:r>
            <a:endParaRPr sz="105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AutoNum type="arabicParenR"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Registrace obecné skupiny sdílení (aktivní zákazník, bytový dům, společenství)</a:t>
            </a:r>
            <a:endParaRPr sz="105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Calibri"/>
              <a:buAutoNum type="arabicParenR"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Registrace jednotlivých odběratelů do skupiny sdílení</a:t>
            </a:r>
            <a:endParaRPr sz="105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5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„správce skupiny sdílení“ - </a:t>
            </a:r>
            <a:r>
              <a:rPr b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zřídit elektronický podpis </a:t>
            </a: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(sjednání smlouvy o přístup do EDC)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 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Jakmile bude mít „správce skupiny sdílení“ podanou žádost o přístup do EDC, tak </a:t>
            </a:r>
            <a:r>
              <a:rPr b="1"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kontaktuje svého </a:t>
            </a:r>
            <a:r>
              <a:rPr b="1" lang="cs-CZ" sz="1050">
                <a:solidFill>
                  <a:srgbClr val="FF0000"/>
                </a:solidFill>
                <a:latin typeface="Afacad"/>
                <a:ea typeface="Afacad"/>
                <a:cs typeface="Afacad"/>
                <a:sym typeface="Afacad"/>
              </a:rPr>
              <a:t>distributora a ten musí do 3 měsíců instalovat chytrá měření</a:t>
            </a:r>
            <a:r>
              <a:rPr lang="cs-CZ" sz="1050">
                <a:solidFill>
                  <a:srgbClr val="FF0000"/>
                </a:solidFill>
                <a:latin typeface="Afacad"/>
                <a:ea typeface="Afacad"/>
                <a:cs typeface="Afacad"/>
                <a:sym typeface="Afacad"/>
              </a:rPr>
              <a:t> </a:t>
            </a:r>
            <a:r>
              <a:rPr lang="cs-CZ" sz="105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na všech zařazených odběrných místech. Distributor si fakt registrace do EDC u EDC sám ověří.</a:t>
            </a:r>
            <a:endParaRPr/>
          </a:p>
        </p:txBody>
      </p:sp>
      <p:sp>
        <p:nvSpPr>
          <p:cNvPr id="655" name="Google Shape;655;g371dd79d659_0_600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56" name="Google Shape;656;g371dd79d659_0_600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57" name="Google Shape;657;g371dd79d659_0_600"/>
          <p:cNvSpPr txBox="1"/>
          <p:nvPr/>
        </p:nvSpPr>
        <p:spPr>
          <a:xfrm>
            <a:off x="1459302" y="4775547"/>
            <a:ext cx="92088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www.ecuk.cz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Aktivní zákazník krok za krokem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Aktivní zákazník (průběh registrace u EDC)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71dd79d659_0_609"/>
          <p:cNvSpPr txBox="1"/>
          <p:nvPr/>
        </p:nvSpPr>
        <p:spPr>
          <a:xfrm>
            <a:off x="325414" y="408428"/>
            <a:ext cx="56217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facad"/>
              <a:buNone/>
            </a:pPr>
            <a:r>
              <a:rPr b="1" i="0" lang="cs-CZ" sz="40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Modely sdílení </a:t>
            </a:r>
            <a:r>
              <a:rPr i="0" lang="cs-CZ" sz="36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(LEX OZE II)</a:t>
            </a:r>
            <a:endParaRPr sz="40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63" name="Google Shape;663;g371dd79d659_0_6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g371dd79d659_0_6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6956" y="986127"/>
            <a:ext cx="270420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g371dd79d659_0_6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01680" y="2663781"/>
            <a:ext cx="2698683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g371dd79d659_0_609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67" name="Google Shape;667;g371dd79d659_0_609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68" name="Google Shape;668;g371dd79d659_0_609"/>
          <p:cNvPicPr preferRelativeResize="0"/>
          <p:nvPr/>
        </p:nvPicPr>
        <p:blipFill rotWithShape="1">
          <a:blip r:embed="rId6">
            <a:alphaModFix/>
          </a:blip>
          <a:srcRect b="21315" l="10226" r="58897" t="18656"/>
          <a:stretch/>
        </p:blipFill>
        <p:spPr>
          <a:xfrm>
            <a:off x="608143" y="2541633"/>
            <a:ext cx="4435117" cy="3637637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g371dd79d659_0_609"/>
          <p:cNvSpPr txBox="1"/>
          <p:nvPr/>
        </p:nvSpPr>
        <p:spPr>
          <a:xfrm>
            <a:off x="532228" y="1305342"/>
            <a:ext cx="6545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Příklad sdílení (AZ):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FVE (budova KÚ ÚK)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Ústav sociální péče pro tělesné postižení dospělé Snědovice, p.o.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g371dd79d659_0_609"/>
          <p:cNvSpPr/>
          <p:nvPr/>
        </p:nvSpPr>
        <p:spPr>
          <a:xfrm rot="1641794">
            <a:off x="2937358" y="1960727"/>
            <a:ext cx="866784" cy="13149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6B6B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g371dd79d659_0_609"/>
          <p:cNvSpPr txBox="1"/>
          <p:nvPr/>
        </p:nvSpPr>
        <p:spPr>
          <a:xfrm>
            <a:off x="5318455" y="4311506"/>
            <a:ext cx="45609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54.188 Kč výnos z přetoku/rok - win:win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výnos pro KÚ ÚK – 34 960 Kč (2 Kč/kWh)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provize pro ECUK – 8 740 (0,50 Kč/kWh)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úspora pro p.o. (spotřební EAN) – 10 488 Kč (oproti ceně 3,10, tj. 0,60 Kč/kWh</a:t>
            </a:r>
            <a:r>
              <a:rPr lang="cs-CZ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71dd79d659_0_622"/>
          <p:cNvSpPr txBox="1"/>
          <p:nvPr/>
        </p:nvSpPr>
        <p:spPr>
          <a:xfrm>
            <a:off x="325414" y="408428"/>
            <a:ext cx="74469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facad"/>
              <a:buNone/>
            </a:pPr>
            <a:r>
              <a:rPr b="1" i="0" lang="cs-CZ" sz="40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Energetická společenství </a:t>
            </a:r>
            <a:r>
              <a:rPr i="0" lang="cs-CZ" sz="36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(LEX OZE II)</a:t>
            </a:r>
            <a:endParaRPr sz="40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77" name="Google Shape;677;g371dd79d659_0_6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g371dd79d659_0_622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79" name="Google Shape;679;g371dd79d659_0_622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80" name="Google Shape;680;g371dd79d659_0_622"/>
          <p:cNvSpPr txBox="1"/>
          <p:nvPr/>
        </p:nvSpPr>
        <p:spPr>
          <a:xfrm>
            <a:off x="325414" y="1649948"/>
            <a:ext cx="8132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Děčín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Bílina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Žatec</a:t>
            </a:r>
            <a:endParaRPr/>
          </a:p>
        </p:txBody>
      </p:sp>
      <p:pic>
        <p:nvPicPr>
          <p:cNvPr id="681" name="Google Shape;681;g371dd79d659_0_622"/>
          <p:cNvPicPr preferRelativeResize="0"/>
          <p:nvPr/>
        </p:nvPicPr>
        <p:blipFill rotWithShape="1">
          <a:blip r:embed="rId4">
            <a:alphaModFix/>
          </a:blip>
          <a:srcRect b="13678" l="681" r="553" t="11739"/>
          <a:stretch/>
        </p:blipFill>
        <p:spPr>
          <a:xfrm>
            <a:off x="3457074" y="2119441"/>
            <a:ext cx="7860629" cy="3709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71dd79d659_0_631"/>
          <p:cNvSpPr txBox="1"/>
          <p:nvPr/>
        </p:nvSpPr>
        <p:spPr>
          <a:xfrm>
            <a:off x="325415" y="408428"/>
            <a:ext cx="4686000" cy="73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facad"/>
              <a:buNone/>
            </a:pPr>
            <a:r>
              <a:rPr b="1" i="0" lang="cs-CZ" sz="40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FVE ukázka</a:t>
            </a:r>
            <a:endParaRPr b="1" sz="40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87" name="Google Shape;687;g371dd79d659_0_6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g371dd79d659_0_631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689" name="Google Shape;689;g371dd79d659_0_631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690" name="Google Shape;690;g371dd79d659_0_6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03811" y="1412793"/>
            <a:ext cx="4198235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g371dd79d659_0_6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24046" y="4112698"/>
            <a:ext cx="3978000" cy="1800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g371dd79d659_0_6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27520" y="945115"/>
            <a:ext cx="3628980" cy="179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g371dd79d659_0_6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27520" y="3680471"/>
            <a:ext cx="3628980" cy="17999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94" name="Google Shape;694;g371dd79d659_0_631"/>
          <p:cNvGraphicFramePr/>
          <p:nvPr/>
        </p:nvGraphicFramePr>
        <p:xfrm>
          <a:off x="732583" y="239794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{61BE6269-3335-444B-AB65-7F7901AE4C27}</a:tableStyleId>
              </a:tblPr>
              <a:tblGrid>
                <a:gridCol w="907200"/>
                <a:gridCol w="907200"/>
                <a:gridCol w="907200"/>
                <a:gridCol w="907200"/>
              </a:tblGrid>
              <a:tr h="380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Strana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Výkon (kWp)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Specifická výroba (kWh/kWp)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Roční výroba (kWh)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3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Sever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6,37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640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4 077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3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Východ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5,92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890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5 273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3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Západ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6,83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890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6 079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3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CELKEM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 u="none" cap="none" strike="noStrike">
                          <a:solidFill>
                            <a:schemeClr val="dk1"/>
                          </a:solidFill>
                        </a:rPr>
                        <a:t>19,12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15 429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380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35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 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</a:tbl>
          </a:graphicData>
        </a:graphic>
      </p:graphicFrame>
      <p:graphicFrame>
        <p:nvGraphicFramePr>
          <p:cNvPr id="695" name="Google Shape;695;g371dd79d659_0_631"/>
          <p:cNvGraphicFramePr/>
          <p:nvPr/>
        </p:nvGraphicFramePr>
        <p:xfrm>
          <a:off x="770607" y="4576807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{61BE6269-3335-444B-AB65-7F7901AE4C27}</a:tableStyleId>
              </a:tblPr>
              <a:tblGrid>
                <a:gridCol w="888200"/>
                <a:gridCol w="888200"/>
                <a:gridCol w="888200"/>
                <a:gridCol w="888200"/>
              </a:tblGrid>
              <a:tr h="516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Strana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Výkon (kWp)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Specifická výroba (kWh/kWp)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Roční výroba (kWh)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8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Sever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6,37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640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4 077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8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Východ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5,92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890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5 273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8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Západ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6,83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890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6 079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8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Jih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18,44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1 050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19 362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  <a:tr h="18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CELKEM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37,56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—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cs-CZ" sz="1100">
                          <a:solidFill>
                            <a:schemeClr val="dk1"/>
                          </a:solidFill>
                        </a:rPr>
                        <a:t>34 791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9525" marR="9525" marL="9525" anchor="ctr"/>
                </a:tc>
              </a:tr>
            </a:tbl>
          </a:graphicData>
        </a:graphic>
      </p:graphicFrame>
      <p:sp>
        <p:nvSpPr>
          <p:cNvPr id="696" name="Google Shape;696;g371dd79d659_0_631"/>
          <p:cNvSpPr/>
          <p:nvPr/>
        </p:nvSpPr>
        <p:spPr>
          <a:xfrm>
            <a:off x="657749" y="1653059"/>
            <a:ext cx="362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Pokud použijeme variantu bez severu tak se na střechu vejde cca 19,12 kWp.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Níže zasílám odhadovaný roční výkon za ideálních podmínek.</a:t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g371dd79d659_0_631"/>
          <p:cNvSpPr txBox="1"/>
          <p:nvPr/>
        </p:nvSpPr>
        <p:spPr>
          <a:xfrm>
            <a:off x="657749" y="3912891"/>
            <a:ext cx="3600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cs-CZ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Pokud použijeme variantu kdy bude osazená i jižní střecha bude instalovaný výkon cca 37,56 kWp a roční výroba vypadat takhle :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g371dd79d659_0_6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g371dd79d659_0_683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04" name="Google Shape;704;g371dd79d659_0_683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05" name="Google Shape;705;g371dd79d659_0_683"/>
          <p:cNvSpPr txBox="1"/>
          <p:nvPr/>
        </p:nvSpPr>
        <p:spPr>
          <a:xfrm>
            <a:off x="3048000" y="3255219"/>
            <a:ext cx="609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g371dd79d659_0_683"/>
          <p:cNvSpPr/>
          <p:nvPr/>
        </p:nvSpPr>
        <p:spPr>
          <a:xfrm>
            <a:off x="5175363" y="1450995"/>
            <a:ext cx="6400130" cy="2744748"/>
          </a:xfrm>
          <a:custGeom>
            <a:rect b="b" l="l" r="r" t="t"/>
            <a:pathLst>
              <a:path extrusionOk="0" h="1978197" w="4238497">
                <a:moveTo>
                  <a:pt x="0" y="0"/>
                </a:moveTo>
                <a:lnTo>
                  <a:pt x="4238497" y="0"/>
                </a:lnTo>
                <a:lnTo>
                  <a:pt x="4238497" y="1978197"/>
                </a:lnTo>
                <a:lnTo>
                  <a:pt x="0" y="19781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0448" l="0" r="0" t="-6380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7" name="Google Shape;707;g371dd79d659_0_683"/>
          <p:cNvGrpSpPr/>
          <p:nvPr/>
        </p:nvGrpSpPr>
        <p:grpSpPr>
          <a:xfrm>
            <a:off x="7950376" y="5433592"/>
            <a:ext cx="4040393" cy="643980"/>
            <a:chOff x="0" y="0"/>
            <a:chExt cx="5387190" cy="858640"/>
          </a:xfrm>
        </p:grpSpPr>
        <p:sp>
          <p:nvSpPr>
            <p:cNvPr id="708" name="Google Shape;708;g371dd79d659_0_683"/>
            <p:cNvSpPr/>
            <p:nvPr/>
          </p:nvSpPr>
          <p:spPr>
            <a:xfrm>
              <a:off x="1290299" y="0"/>
              <a:ext cx="4096891" cy="858640"/>
            </a:xfrm>
            <a:custGeom>
              <a:rect b="b" l="l" r="r" t="t"/>
              <a:pathLst>
                <a:path extrusionOk="0" h="858640" w="4096891">
                  <a:moveTo>
                    <a:pt x="0" y="0"/>
                  </a:moveTo>
                  <a:lnTo>
                    <a:pt x="4096891" y="0"/>
                  </a:lnTo>
                  <a:lnTo>
                    <a:pt x="4096891" y="858640"/>
                  </a:lnTo>
                  <a:lnTo>
                    <a:pt x="0" y="85864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g371dd79d659_0_683"/>
            <p:cNvSpPr/>
            <p:nvPr/>
          </p:nvSpPr>
          <p:spPr>
            <a:xfrm>
              <a:off x="0" y="54432"/>
              <a:ext cx="1135863" cy="749777"/>
            </a:xfrm>
            <a:custGeom>
              <a:rect b="b" l="l" r="r" t="t"/>
              <a:pathLst>
                <a:path extrusionOk="0" h="749777" w="1135863">
                  <a:moveTo>
                    <a:pt x="0" y="0"/>
                  </a:moveTo>
                  <a:lnTo>
                    <a:pt x="1135863" y="0"/>
                  </a:lnTo>
                  <a:lnTo>
                    <a:pt x="1135863" y="749776"/>
                  </a:lnTo>
                  <a:lnTo>
                    <a:pt x="0" y="7497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5619" l="-1579" r="0" t="-5609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10" name="Google Shape;710;g371dd79d659_0_6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63115" y="190885"/>
            <a:ext cx="2757927" cy="6128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g371dd79d659_0_6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g371dd79d659_0_695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17" name="Google Shape;717;g371dd79d659_0_695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grpSp>
        <p:nvGrpSpPr>
          <p:cNvPr id="718" name="Google Shape;718;g371dd79d659_0_695"/>
          <p:cNvGrpSpPr/>
          <p:nvPr/>
        </p:nvGrpSpPr>
        <p:grpSpPr>
          <a:xfrm>
            <a:off x="7950376" y="5433592"/>
            <a:ext cx="4040393" cy="643980"/>
            <a:chOff x="0" y="0"/>
            <a:chExt cx="5387190" cy="858640"/>
          </a:xfrm>
        </p:grpSpPr>
        <p:sp>
          <p:nvSpPr>
            <p:cNvPr id="719" name="Google Shape;719;g371dd79d659_0_695"/>
            <p:cNvSpPr/>
            <p:nvPr/>
          </p:nvSpPr>
          <p:spPr>
            <a:xfrm>
              <a:off x="1290299" y="0"/>
              <a:ext cx="4096891" cy="858640"/>
            </a:xfrm>
            <a:custGeom>
              <a:rect b="b" l="l" r="r" t="t"/>
              <a:pathLst>
                <a:path extrusionOk="0" h="858640" w="4096891">
                  <a:moveTo>
                    <a:pt x="0" y="0"/>
                  </a:moveTo>
                  <a:lnTo>
                    <a:pt x="4096891" y="0"/>
                  </a:lnTo>
                  <a:lnTo>
                    <a:pt x="4096891" y="858640"/>
                  </a:lnTo>
                  <a:lnTo>
                    <a:pt x="0" y="85864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g371dd79d659_0_695"/>
            <p:cNvSpPr/>
            <p:nvPr/>
          </p:nvSpPr>
          <p:spPr>
            <a:xfrm>
              <a:off x="0" y="54432"/>
              <a:ext cx="1135863" cy="749777"/>
            </a:xfrm>
            <a:custGeom>
              <a:rect b="b" l="l" r="r" t="t"/>
              <a:pathLst>
                <a:path extrusionOk="0" h="749777" w="1135863">
                  <a:moveTo>
                    <a:pt x="0" y="0"/>
                  </a:moveTo>
                  <a:lnTo>
                    <a:pt x="1135863" y="0"/>
                  </a:lnTo>
                  <a:lnTo>
                    <a:pt x="1135863" y="749776"/>
                  </a:lnTo>
                  <a:lnTo>
                    <a:pt x="0" y="7497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5619" l="-1579" r="0" t="-5609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1" name="Google Shape;721;g371dd79d659_0_695"/>
          <p:cNvSpPr txBox="1"/>
          <p:nvPr/>
        </p:nvSpPr>
        <p:spPr>
          <a:xfrm>
            <a:off x="823423" y="1679577"/>
            <a:ext cx="4841700" cy="105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7200"/>
              <a:buFont typeface="Afacad"/>
              <a:buNone/>
            </a:pPr>
            <a:r>
              <a:rPr b="1" i="0" lang="cs-CZ" sz="7200" u="none" strike="noStrike">
                <a:solidFill>
                  <a:srgbClr val="3F3F3F"/>
                </a:solidFill>
                <a:latin typeface="Afacad"/>
                <a:ea typeface="Afacad"/>
                <a:cs typeface="Afacad"/>
                <a:sym typeface="Afacad"/>
              </a:rPr>
              <a:t>EnerGISE</a:t>
            </a:r>
            <a:endParaRPr b="1" sz="7200">
              <a:solidFill>
                <a:srgbClr val="FFFFFF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722" name="Google Shape;722;g371dd79d659_0_69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0" y="642358"/>
            <a:ext cx="3824075" cy="44832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g371dd79d659_0_7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g371dd79d659_0_706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29" name="Google Shape;729;g371dd79d659_0_706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30" name="Google Shape;730;g371dd79d659_0_706"/>
          <p:cNvSpPr txBox="1"/>
          <p:nvPr/>
        </p:nvSpPr>
        <p:spPr>
          <a:xfrm>
            <a:off x="3048000" y="3255219"/>
            <a:ext cx="609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1" name="Google Shape;731;g371dd79d659_0_7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02035" y="1561253"/>
            <a:ext cx="6781800" cy="18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g371dd79d659_0_706"/>
          <p:cNvSpPr txBox="1"/>
          <p:nvPr/>
        </p:nvSpPr>
        <p:spPr>
          <a:xfrm>
            <a:off x="384790" y="878775"/>
            <a:ext cx="43059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Typy podpůrných činností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pomoc při přípravě individuálního projektu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pomoc při přípravě skupiny podobných projektů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nasměrování na další podporu z jiných nástrojů technické pomoci EU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poradenství v raných fázích přípravy projektu (např. studie proveditelnosti, - posouzení vlivu na životní prostředí, veřejné konzultace atd.)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pomoc orgánům veřejné správy při přípravě zásobníku projektů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činnosti zaměřené na budování kapacit.</a:t>
            </a:r>
            <a:endParaRPr/>
          </a:p>
        </p:txBody>
      </p:sp>
      <p:pic>
        <p:nvPicPr>
          <p:cNvPr id="733" name="Google Shape;733;g371dd79d659_0_706"/>
          <p:cNvPicPr preferRelativeResize="0"/>
          <p:nvPr/>
        </p:nvPicPr>
        <p:blipFill rotWithShape="1">
          <a:blip r:embed="rId5">
            <a:alphaModFix/>
          </a:blip>
          <a:srcRect b="74877" l="17726" r="67273" t="13686"/>
          <a:stretch/>
        </p:blipFill>
        <p:spPr>
          <a:xfrm>
            <a:off x="6676994" y="4961552"/>
            <a:ext cx="3523910" cy="1133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g371dd79d659_0_7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021" y="214979"/>
            <a:ext cx="1639750" cy="928022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g371dd79d659_0_716"/>
          <p:cNvSpPr txBox="1"/>
          <p:nvPr/>
        </p:nvSpPr>
        <p:spPr>
          <a:xfrm>
            <a:off x="9333018" y="6385567"/>
            <a:ext cx="28029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facad"/>
              <a:buNone/>
            </a:pPr>
            <a:r>
              <a:rPr i="1" lang="cs-CZ" sz="18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Energy efficiency first</a:t>
            </a:r>
            <a:endParaRPr i="1" sz="20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40" name="Google Shape;740;g371dd79d659_0_716"/>
          <p:cNvSpPr txBox="1"/>
          <p:nvPr/>
        </p:nvSpPr>
        <p:spPr>
          <a:xfrm>
            <a:off x="384790" y="6371416"/>
            <a:ext cx="2029200" cy="3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facad"/>
              <a:buNone/>
            </a:pPr>
            <a:r>
              <a:rPr lang="cs-CZ" sz="2000">
                <a:solidFill>
                  <a:schemeClr val="lt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 sz="3600">
              <a:solidFill>
                <a:schemeClr val="lt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sp>
        <p:nvSpPr>
          <p:cNvPr id="741" name="Google Shape;741;g371dd79d659_0_716"/>
          <p:cNvSpPr txBox="1"/>
          <p:nvPr/>
        </p:nvSpPr>
        <p:spPr>
          <a:xfrm>
            <a:off x="3048000" y="3255219"/>
            <a:ext cx="609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2" name="Google Shape;742;g371dd79d659_0_716"/>
          <p:cNvPicPr preferRelativeResize="0"/>
          <p:nvPr/>
        </p:nvPicPr>
        <p:blipFill rotWithShape="1">
          <a:blip r:embed="rId4">
            <a:alphaModFix/>
          </a:blip>
          <a:srcRect b="18083" l="14806" r="64933" t="13806"/>
          <a:stretch/>
        </p:blipFill>
        <p:spPr>
          <a:xfrm>
            <a:off x="711911" y="250148"/>
            <a:ext cx="4156365" cy="58948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with blue and green text&#10;&#10;Description automatically generated" id="743" name="Google Shape;743;g371dd79d659_0_7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94517" y="4535124"/>
            <a:ext cx="2935895" cy="16098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and green text with a rainbow circle&#10;&#10;Description automatically generated" id="744" name="Google Shape;744;g371dd79d659_0_7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0" y="644771"/>
            <a:ext cx="2526340" cy="3011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g371dd79d659_0_7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5043" y="-17413"/>
            <a:ext cx="6126957" cy="3446413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g371dd79d659_0_726"/>
          <p:cNvSpPr txBox="1"/>
          <p:nvPr/>
        </p:nvSpPr>
        <p:spPr>
          <a:xfrm>
            <a:off x="0" y="-17413"/>
            <a:ext cx="6188700" cy="36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g371dd79d659_0_726"/>
          <p:cNvSpPr txBox="1"/>
          <p:nvPr/>
        </p:nvSpPr>
        <p:spPr>
          <a:xfrm>
            <a:off x="881481" y="1498748"/>
            <a:ext cx="4425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Děkuji za pozornost.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www.ecuk.cz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matuska@ecuk.cz</a:t>
            </a:r>
            <a:endParaRPr/>
          </a:p>
        </p:txBody>
      </p:sp>
      <p:sp>
        <p:nvSpPr>
          <p:cNvPr id="752" name="Google Shape;752;g371dd79d659_0_726"/>
          <p:cNvSpPr txBox="1"/>
          <p:nvPr/>
        </p:nvSpPr>
        <p:spPr>
          <a:xfrm>
            <a:off x="3140050" y="5469898"/>
            <a:ext cx="609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800">
                <a:solidFill>
                  <a:schemeClr val="dk1"/>
                </a:solidFill>
                <a:latin typeface="Afacad"/>
                <a:ea typeface="Afacad"/>
                <a:cs typeface="Afacad"/>
                <a:sym typeface="Afacad"/>
              </a:rPr>
              <a:t>Energetické centrum Ústeckého kraje, příspěvková organizace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>
                <a:solidFill>
                  <a:srgbClr val="0A0A0A"/>
                </a:solidFill>
                <a:latin typeface="Afacad"/>
                <a:ea typeface="Afacad"/>
                <a:cs typeface="Afacad"/>
                <a:sym typeface="Afacad"/>
              </a:rPr>
              <a:t>Velká Hradební 3118/48, Ústí nad Labem-centrum, 400 01</a:t>
            </a:r>
            <a:endParaRPr b="0" i="0" sz="1800">
              <a:solidFill>
                <a:schemeClr val="dk1"/>
              </a:solidFill>
              <a:latin typeface="Afacad"/>
              <a:ea typeface="Afacad"/>
              <a:cs typeface="Afacad"/>
              <a:sym typeface="Afacad"/>
            </a:endParaRPr>
          </a:p>
        </p:txBody>
      </p:sp>
      <p:pic>
        <p:nvPicPr>
          <p:cNvPr id="753" name="Google Shape;753;g371dd79d659_0_7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4455" y="276657"/>
            <a:ext cx="1639750" cy="9280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kedIn – Aplikace na Google Play" id="754" name="Google Shape;754;g371dd79d659_0_7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17007" y="2720839"/>
            <a:ext cx="57375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g371dd79d659_0_7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322515" y="2720839"/>
            <a:ext cx="57375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g371dd79d659_0_7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999" y="3690493"/>
            <a:ext cx="4344625" cy="1124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g371dd79d659_0_7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73586" y="3537952"/>
            <a:ext cx="3960077" cy="1340636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g371dd79d659_0_726"/>
          <p:cNvSpPr txBox="1"/>
          <p:nvPr/>
        </p:nvSpPr>
        <p:spPr>
          <a:xfrm>
            <a:off x="729343" y="4815227"/>
            <a:ext cx="107334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Tento projekt je financován z Operačního programu Spravedlivá transformace (</a:t>
            </a:r>
            <a:r>
              <a:rPr i="1" lang="cs-CZ" sz="11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https://opst.cz/</a:t>
            </a:r>
            <a:r>
              <a:rPr i="1" lang="cs-CZ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Transformační centrum Ústeckého kraje č. projektu CZ.10.02.01/00/22_002/0000053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763" name="Google Shape;76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2" y="0"/>
            <a:ext cx="12198352" cy="684742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21"/>
          <p:cNvSpPr txBox="1"/>
          <p:nvPr>
            <p:ph idx="1" type="body"/>
          </p:nvPr>
        </p:nvSpPr>
        <p:spPr>
          <a:xfrm>
            <a:off x="262269" y="6429078"/>
            <a:ext cx="11667462" cy="405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5" name="Google Shape;765;p21"/>
          <p:cNvSpPr txBox="1"/>
          <p:nvPr/>
        </p:nvSpPr>
        <p:spPr>
          <a:xfrm>
            <a:off x="562720" y="824264"/>
            <a:ext cx="11284020" cy="21965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Shrnutí a další kroky</a:t>
            </a:r>
            <a:b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</a:br>
            <a:endParaRPr b="0" i="0" sz="660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766" name="Google Shape;766;p21"/>
          <p:cNvSpPr txBox="1"/>
          <p:nvPr/>
        </p:nvSpPr>
        <p:spPr>
          <a:xfrm>
            <a:off x="262269" y="23008"/>
            <a:ext cx="10008781" cy="8304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767" name="Google Shape;767;p21"/>
          <p:cNvCxnSpPr/>
          <p:nvPr/>
        </p:nvCxnSpPr>
        <p:spPr>
          <a:xfrm>
            <a:off x="353596" y="809750"/>
            <a:ext cx="11493144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68" name="Google Shape;768;p21"/>
          <p:cNvSpPr txBox="1"/>
          <p:nvPr/>
        </p:nvSpPr>
        <p:spPr>
          <a:xfrm>
            <a:off x="6509458" y="2499492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0"/>
              <a:buFont typeface="Poppins SemiBold"/>
              <a:buNone/>
            </a:pPr>
            <a:r>
              <a:rPr i="0" lang="cs-CZ" sz="35000" u="none" cap="none" strike="noStrike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</a:t>
            </a:r>
            <a:endParaRPr i="0" sz="14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71dd79d659_0_833"/>
          <p:cNvSpPr/>
          <p:nvPr/>
        </p:nvSpPr>
        <p:spPr>
          <a:xfrm>
            <a:off x="0" y="2642"/>
            <a:ext cx="12192000" cy="68580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g371dd79d659_0_833"/>
          <p:cNvSpPr txBox="1"/>
          <p:nvPr>
            <p:ph idx="1" type="body"/>
          </p:nvPr>
        </p:nvSpPr>
        <p:spPr>
          <a:xfrm>
            <a:off x="262269" y="6429078"/>
            <a:ext cx="11667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25/7/2025</a:t>
            </a:r>
            <a:endParaRPr/>
          </a:p>
        </p:txBody>
      </p:sp>
      <p:sp>
        <p:nvSpPr>
          <p:cNvPr id="775" name="Google Shape;775;g371dd79d659_0_833"/>
          <p:cNvSpPr txBox="1"/>
          <p:nvPr/>
        </p:nvSpPr>
        <p:spPr>
          <a:xfrm>
            <a:off x="562720" y="824264"/>
            <a:ext cx="8505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 Serif Medium"/>
              <a:buNone/>
            </a:pPr>
            <a:r>
              <a:rPr lang="cs-CZ" sz="64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Shrnutí a další kroky</a:t>
            </a:r>
            <a:endParaRPr/>
          </a:p>
        </p:txBody>
      </p:sp>
      <p:sp>
        <p:nvSpPr>
          <p:cNvPr id="776" name="Google Shape;776;g371dd79d659_0_833"/>
          <p:cNvSpPr txBox="1"/>
          <p:nvPr/>
        </p:nvSpPr>
        <p:spPr>
          <a:xfrm>
            <a:off x="566494" y="1988881"/>
            <a:ext cx="11129400" cy="20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t/>
            </a:r>
            <a:endParaRPr b="0" i="0" sz="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g371dd79d659_0_833"/>
          <p:cNvSpPr txBox="1"/>
          <p:nvPr/>
        </p:nvSpPr>
        <p:spPr>
          <a:xfrm>
            <a:off x="566500" y="2875275"/>
            <a:ext cx="8961300" cy="3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Char char="-"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Přenos aktualit z územního plánování, energetiky, dotací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oppins"/>
              <a:buNone/>
            </a:pPr>
            <a:r>
              <a:t/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Char char="-"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Propojení národní - krajské - obecní 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oppins"/>
              <a:buNone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 	a politické - úřednické - odborné roviny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oppins"/>
              <a:buNone/>
            </a:pPr>
            <a:r>
              <a:t/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Char char="-"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Teze pro rozvoj OZE v ÚK pracovní, živý dokument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Poppins"/>
              <a:buNone/>
            </a:pPr>
            <a:r>
              <a:t/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Char char="-"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Zvýšení apelace na národní úroveň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8" name="Google Shape;778;g371dd79d659_0_833"/>
          <p:cNvSpPr txBox="1"/>
          <p:nvPr/>
        </p:nvSpPr>
        <p:spPr>
          <a:xfrm>
            <a:off x="262269" y="230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/>
          </a:p>
        </p:txBody>
      </p:sp>
      <p:sp>
        <p:nvSpPr>
          <p:cNvPr id="779" name="Google Shape;779;g371dd79d659_0_833"/>
          <p:cNvSpPr txBox="1"/>
          <p:nvPr/>
        </p:nvSpPr>
        <p:spPr>
          <a:xfrm>
            <a:off x="10271050" y="-6225"/>
            <a:ext cx="16587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/>
          </a:p>
        </p:txBody>
      </p:sp>
      <p:cxnSp>
        <p:nvCxnSpPr>
          <p:cNvPr id="780" name="Google Shape;780;g371dd79d659_0_833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81" name="Google Shape;781;g371dd79d659_0_833"/>
          <p:cNvSpPr txBox="1"/>
          <p:nvPr/>
        </p:nvSpPr>
        <p:spPr>
          <a:xfrm>
            <a:off x="6592454" y="2444331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0"/>
              <a:buFont typeface="Poppins SemiBold"/>
              <a:buNone/>
            </a:pPr>
            <a:r>
              <a:rPr lang="cs-CZ" sz="35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225c152cf_0_0"/>
          <p:cNvSpPr/>
          <p:nvPr/>
        </p:nvSpPr>
        <p:spPr>
          <a:xfrm>
            <a:off x="0" y="2642"/>
            <a:ext cx="12192000" cy="6858000"/>
          </a:xfrm>
          <a:prstGeom prst="rect">
            <a:avLst/>
          </a:prstGeom>
          <a:solidFill>
            <a:schemeClr val="lt2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g37225c152cf_0_0"/>
          <p:cNvSpPr txBox="1"/>
          <p:nvPr>
            <p:ph idx="1" type="body"/>
          </p:nvPr>
        </p:nvSpPr>
        <p:spPr>
          <a:xfrm>
            <a:off x="262269" y="6429078"/>
            <a:ext cx="11667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>
                <a:latin typeface="Poppins"/>
                <a:ea typeface="Poppins"/>
                <a:cs typeface="Poppins"/>
                <a:sym typeface="Poppins"/>
              </a:rPr>
              <a:t>Platforma pro rozvoj OZE v ÚK 25/7/2025</a:t>
            </a:r>
            <a:endParaRPr/>
          </a:p>
        </p:txBody>
      </p:sp>
      <p:sp>
        <p:nvSpPr>
          <p:cNvPr id="788" name="Google Shape;788;g37225c152cf_0_0"/>
          <p:cNvSpPr txBox="1"/>
          <p:nvPr/>
        </p:nvSpPr>
        <p:spPr>
          <a:xfrm>
            <a:off x="562720" y="824264"/>
            <a:ext cx="8505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 Serif Medium"/>
              <a:buNone/>
            </a:pPr>
            <a:r>
              <a:rPr lang="cs-CZ" sz="6400">
                <a:solidFill>
                  <a:schemeClr val="dk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Shrnutí a další kroky</a:t>
            </a:r>
            <a:endParaRPr/>
          </a:p>
        </p:txBody>
      </p:sp>
      <p:sp>
        <p:nvSpPr>
          <p:cNvPr id="789" name="Google Shape;789;g37225c152cf_0_0"/>
          <p:cNvSpPr txBox="1"/>
          <p:nvPr/>
        </p:nvSpPr>
        <p:spPr>
          <a:xfrm>
            <a:off x="566494" y="1988881"/>
            <a:ext cx="11129400" cy="20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t/>
            </a:r>
            <a:endParaRPr b="0" i="0" sz="66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g37225c152cf_0_0"/>
          <p:cNvSpPr txBox="1"/>
          <p:nvPr/>
        </p:nvSpPr>
        <p:spPr>
          <a:xfrm>
            <a:off x="566500" y="3324650"/>
            <a:ext cx="8961300" cy="28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Char char="-"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Aktuální dění v regionu?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 se aktuálně řeší v oblasti OZE?</a:t>
            </a:r>
            <a:endParaRPr i="1"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Bariéry při přípravě a realizaci projektů OZE?</a:t>
            </a:r>
            <a:endParaRPr i="1"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Doporučení pro přípravu a realizaci projektů OZE?</a:t>
            </a:r>
            <a:endParaRPr i="1"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8735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oppins"/>
              <a:buChar char="-"/>
            </a:pPr>
            <a:r>
              <a:rPr lang="cs-CZ" sz="25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Poptávka na aktivity Platformy pro rozvoj OZE v ÚK? </a:t>
            </a:r>
            <a:endParaRPr sz="25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Příklady dobré praxe?</a:t>
            </a:r>
            <a:endParaRPr i="1"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cs-CZ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Přizvat do diskuze další investory do OZE? </a:t>
            </a:r>
            <a:endParaRPr i="1"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1" name="Google Shape;791;g37225c152cf_0_0"/>
          <p:cNvSpPr txBox="1"/>
          <p:nvPr/>
        </p:nvSpPr>
        <p:spPr>
          <a:xfrm>
            <a:off x="262269" y="230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/>
          </a:p>
        </p:txBody>
      </p:sp>
      <p:sp>
        <p:nvSpPr>
          <p:cNvPr id="792" name="Google Shape;792;g37225c152cf_0_0"/>
          <p:cNvSpPr txBox="1"/>
          <p:nvPr/>
        </p:nvSpPr>
        <p:spPr>
          <a:xfrm>
            <a:off x="10271050" y="-6225"/>
            <a:ext cx="16587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</a:pPr>
            <a:r>
              <a:t/>
            </a:r>
            <a:endParaRPr/>
          </a:p>
        </p:txBody>
      </p:sp>
      <p:cxnSp>
        <p:nvCxnSpPr>
          <p:cNvPr id="793" name="Google Shape;793;g37225c152cf_0_0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94" name="Google Shape;794;g37225c152cf_0_0"/>
          <p:cNvSpPr txBox="1"/>
          <p:nvPr/>
        </p:nvSpPr>
        <p:spPr>
          <a:xfrm>
            <a:off x="6592454" y="2444331"/>
            <a:ext cx="5337300" cy="48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0"/>
              <a:buFont typeface="Poppins SemiBold"/>
              <a:buNone/>
            </a:pPr>
            <a:r>
              <a:rPr lang="cs-CZ" sz="350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příroda, venku, geologie, Útvar&#10;&#10;Obsah generovaný pomocí AI může být nesprávný." id="799" name="Google Shape;799;g371cfd94fb8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352" y="0"/>
            <a:ext cx="12198355" cy="6847419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g371cfd94fb8_1_0"/>
          <p:cNvSpPr txBox="1"/>
          <p:nvPr>
            <p:ph idx="1" type="body"/>
          </p:nvPr>
        </p:nvSpPr>
        <p:spPr>
          <a:xfrm>
            <a:off x="262269" y="6429078"/>
            <a:ext cx="11667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cs-CZ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 29/7/2025 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1" name="Google Shape;801;g371cfd94fb8_1_0"/>
          <p:cNvSpPr txBox="1"/>
          <p:nvPr/>
        </p:nvSpPr>
        <p:spPr>
          <a:xfrm>
            <a:off x="562725" y="809750"/>
            <a:ext cx="11283900" cy="1606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Roboto Serif Medium"/>
              <a:buNone/>
            </a:pPr>
            <a:r>
              <a:rPr b="0" i="0" lang="cs-CZ" sz="6600" u="none" cap="none" strike="noStrike">
                <a:solidFill>
                  <a:schemeClr val="lt1"/>
                </a:solidFill>
                <a:latin typeface="Roboto Serif Medium"/>
                <a:ea typeface="Roboto Serif Medium"/>
                <a:cs typeface="Roboto Serif Medium"/>
                <a:sym typeface="Roboto Serif Medium"/>
              </a:rPr>
              <a:t>Děkujeme za pozornost!</a:t>
            </a:r>
            <a:endParaRPr b="0" i="0" sz="6600" u="none" cap="none" strike="noStrike">
              <a:solidFill>
                <a:schemeClr val="lt1"/>
              </a:solidFill>
              <a:latin typeface="Roboto Serif Medium"/>
              <a:ea typeface="Roboto Serif Medium"/>
              <a:cs typeface="Roboto Serif Medium"/>
              <a:sym typeface="Roboto Serif Medium"/>
            </a:endParaRPr>
          </a:p>
        </p:txBody>
      </p:sp>
      <p:sp>
        <p:nvSpPr>
          <p:cNvPr id="802" name="Google Shape;802;g371cfd94fb8_1_0"/>
          <p:cNvSpPr txBox="1"/>
          <p:nvPr/>
        </p:nvSpPr>
        <p:spPr>
          <a:xfrm>
            <a:off x="262269" y="23008"/>
            <a:ext cx="10008900" cy="8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lay"/>
              <a:buNone/>
            </a:pPr>
            <a:r>
              <a:t/>
            </a:r>
            <a:endParaRPr b="0" i="0" sz="2200" u="none" cap="none" strike="noStrik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03" name="Google Shape;803;g371cfd94fb8_1_0"/>
          <p:cNvCxnSpPr/>
          <p:nvPr/>
        </p:nvCxnSpPr>
        <p:spPr>
          <a:xfrm>
            <a:off x="353596" y="809750"/>
            <a:ext cx="11493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04" name="Google Shape;804;g371cfd94fb8_1_0"/>
          <p:cNvSpPr txBox="1"/>
          <p:nvPr/>
        </p:nvSpPr>
        <p:spPr>
          <a:xfrm>
            <a:off x="669000" y="3479375"/>
            <a:ext cx="11283900" cy="24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Platforma pro rozvoj OZE v ÚK </a:t>
            </a:r>
            <a:r>
              <a:rPr lang="cs-CZ" sz="25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na</a:t>
            </a:r>
            <a:r>
              <a:rPr b="1" lang="cs-CZ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www.ecuk.cz</a:t>
            </a:r>
            <a:endParaRPr b="1"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3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Kontaktní osoby</a:t>
            </a:r>
            <a:endParaRPr b="1" sz="3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David Matuška /matuska@ecuk.cz /774 960 997  (ECUK)</a:t>
            </a:r>
            <a:endParaRPr sz="2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Linda Kovářová /kovarova@rra.cz /728 977 542    (RRA ÚK)</a:t>
            </a:r>
            <a:endParaRPr sz="2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spektiva">
  <a:themeElements>
    <a:clrScheme name="Vlastní 4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FFFFFF"/>
      </a:accent1>
      <a:accent2>
        <a:srgbClr val="FF0000"/>
      </a:accent2>
      <a:accent3>
        <a:srgbClr val="A5A5A5"/>
      </a:accent3>
      <a:accent4>
        <a:srgbClr val="FF0000"/>
      </a:accent4>
      <a:accent5>
        <a:srgbClr val="FF505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2025-07-25T11:47:28Z</dcterms:created>
  <dc:creator>Tilšerová Veronika</dc:creator>
</cp:coreProperties>
</file>